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8" r:id="rId2"/>
    <p:sldId id="274" r:id="rId3"/>
    <p:sldId id="275" r:id="rId4"/>
    <p:sldId id="276" r:id="rId5"/>
    <p:sldId id="257" r:id="rId6"/>
    <p:sldId id="259" r:id="rId7"/>
    <p:sldId id="258" r:id="rId8"/>
    <p:sldId id="260" r:id="rId9"/>
    <p:sldId id="261" r:id="rId10"/>
    <p:sldId id="262" r:id="rId11"/>
    <p:sldId id="263" r:id="rId12"/>
    <p:sldId id="266" r:id="rId13"/>
    <p:sldId id="264" r:id="rId14"/>
    <p:sldId id="265" r:id="rId15"/>
    <p:sldId id="267" r:id="rId16"/>
    <p:sldId id="268" r:id="rId17"/>
    <p:sldId id="269" r:id="rId18"/>
    <p:sldId id="270" r:id="rId19"/>
    <p:sldId id="271" r:id="rId20"/>
    <p:sldId id="272" r:id="rId21"/>
    <p:sldId id="273"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B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2"/>
    <p:restoredTop sz="94721"/>
  </p:normalViewPr>
  <p:slideViewPr>
    <p:cSldViewPr snapToGrid="0" snapToObjects="1">
      <p:cViewPr>
        <p:scale>
          <a:sx n="68" d="100"/>
          <a:sy n="68" d="100"/>
        </p:scale>
        <p:origin x="-1986" y="-10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FB23F-00FA-9942-B0DB-4A1D2ACF5A8C}" type="datetimeFigureOut">
              <a:rPr lang="ru-RU" smtClean="0"/>
              <a:t>12.08.2019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853AB-56E9-B845-BC47-9533EEB9FB7E}" type="slidenum">
              <a:rPr lang="ru-RU" smtClean="0"/>
              <a:t>‹#›</a:t>
            </a:fld>
            <a:endParaRPr lang="ru-RU"/>
          </a:p>
        </p:txBody>
      </p:sp>
    </p:spTree>
    <p:extLst>
      <p:ext uri="{BB962C8B-B14F-4D97-AF65-F5344CB8AC3E}">
        <p14:creationId xmlns:p14="http://schemas.microsoft.com/office/powerpoint/2010/main" val="21807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11</a:t>
            </a:fld>
            <a:endParaRPr lang="ru-RU"/>
          </a:p>
        </p:txBody>
      </p:sp>
    </p:spTree>
    <p:extLst>
      <p:ext uri="{BB962C8B-B14F-4D97-AF65-F5344CB8AC3E}">
        <p14:creationId xmlns:p14="http://schemas.microsoft.com/office/powerpoint/2010/main" val="3389360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20</a:t>
            </a:fld>
            <a:endParaRPr lang="ru-RU"/>
          </a:p>
        </p:txBody>
      </p:sp>
    </p:spTree>
    <p:extLst>
      <p:ext uri="{BB962C8B-B14F-4D97-AF65-F5344CB8AC3E}">
        <p14:creationId xmlns:p14="http://schemas.microsoft.com/office/powerpoint/2010/main" val="21726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21</a:t>
            </a:fld>
            <a:endParaRPr lang="ru-RU"/>
          </a:p>
        </p:txBody>
      </p:sp>
    </p:spTree>
    <p:extLst>
      <p:ext uri="{BB962C8B-B14F-4D97-AF65-F5344CB8AC3E}">
        <p14:creationId xmlns:p14="http://schemas.microsoft.com/office/powerpoint/2010/main" val="158377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12</a:t>
            </a:fld>
            <a:endParaRPr lang="ru-RU"/>
          </a:p>
        </p:txBody>
      </p:sp>
    </p:spTree>
    <p:extLst>
      <p:ext uri="{BB962C8B-B14F-4D97-AF65-F5344CB8AC3E}">
        <p14:creationId xmlns:p14="http://schemas.microsoft.com/office/powerpoint/2010/main" val="422511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13</a:t>
            </a:fld>
            <a:endParaRPr lang="ru-RU"/>
          </a:p>
        </p:txBody>
      </p:sp>
    </p:spTree>
    <p:extLst>
      <p:ext uri="{BB962C8B-B14F-4D97-AF65-F5344CB8AC3E}">
        <p14:creationId xmlns:p14="http://schemas.microsoft.com/office/powerpoint/2010/main" val="86787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14</a:t>
            </a:fld>
            <a:endParaRPr lang="ru-RU"/>
          </a:p>
        </p:txBody>
      </p:sp>
    </p:spTree>
    <p:extLst>
      <p:ext uri="{BB962C8B-B14F-4D97-AF65-F5344CB8AC3E}">
        <p14:creationId xmlns:p14="http://schemas.microsoft.com/office/powerpoint/2010/main" val="164301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15</a:t>
            </a:fld>
            <a:endParaRPr lang="ru-RU"/>
          </a:p>
        </p:txBody>
      </p:sp>
    </p:spTree>
    <p:extLst>
      <p:ext uri="{BB962C8B-B14F-4D97-AF65-F5344CB8AC3E}">
        <p14:creationId xmlns:p14="http://schemas.microsoft.com/office/powerpoint/2010/main" val="291575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16</a:t>
            </a:fld>
            <a:endParaRPr lang="ru-RU"/>
          </a:p>
        </p:txBody>
      </p:sp>
    </p:spTree>
    <p:extLst>
      <p:ext uri="{BB962C8B-B14F-4D97-AF65-F5344CB8AC3E}">
        <p14:creationId xmlns:p14="http://schemas.microsoft.com/office/powerpoint/2010/main" val="410003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17</a:t>
            </a:fld>
            <a:endParaRPr lang="ru-RU"/>
          </a:p>
        </p:txBody>
      </p:sp>
    </p:spTree>
    <p:extLst>
      <p:ext uri="{BB962C8B-B14F-4D97-AF65-F5344CB8AC3E}">
        <p14:creationId xmlns:p14="http://schemas.microsoft.com/office/powerpoint/2010/main" val="419044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18</a:t>
            </a:fld>
            <a:endParaRPr lang="ru-RU"/>
          </a:p>
        </p:txBody>
      </p:sp>
    </p:spTree>
    <p:extLst>
      <p:ext uri="{BB962C8B-B14F-4D97-AF65-F5344CB8AC3E}">
        <p14:creationId xmlns:p14="http://schemas.microsoft.com/office/powerpoint/2010/main" val="1523249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B7853AB-56E9-B845-BC47-9533EEB9FB7E}" type="slidenum">
              <a:rPr lang="ru-RU" smtClean="0"/>
              <a:t>19</a:t>
            </a:fld>
            <a:endParaRPr lang="ru-RU"/>
          </a:p>
        </p:txBody>
      </p:sp>
    </p:spTree>
    <p:extLst>
      <p:ext uri="{BB962C8B-B14F-4D97-AF65-F5344CB8AC3E}">
        <p14:creationId xmlns:p14="http://schemas.microsoft.com/office/powerpoint/2010/main" val="77419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E8AF28A1-8A25-3E4B-82DD-A54601C676D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xmlns="" id="{1156F056-D1B5-094B-9471-66C2DFAC3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xmlns="" id="{D99D0F06-DA68-9641-A9AA-5EEF2E4C58D3}"/>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5" name="Нижний колонтитул 4">
            <a:extLst>
              <a:ext uri="{FF2B5EF4-FFF2-40B4-BE49-F238E27FC236}">
                <a16:creationId xmlns:a16="http://schemas.microsoft.com/office/drawing/2014/main" xmlns="" id="{581B6D23-26D2-9D4C-A81F-72769A5B001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6C394A3D-5EED-9443-9403-C50F51E9AD5A}"/>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410871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7C98D1B-E063-B246-ACEE-6F69C657052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xmlns="" id="{8BDEB0B6-D772-E246-B753-41B79E8C4DD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0D926794-323D-234F-BBAD-8E34EBB82A10}"/>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5" name="Нижний колонтитул 4">
            <a:extLst>
              <a:ext uri="{FF2B5EF4-FFF2-40B4-BE49-F238E27FC236}">
                <a16:creationId xmlns:a16="http://schemas.microsoft.com/office/drawing/2014/main" xmlns="" id="{7E7E1B47-6AF9-F04E-A493-E5A1A94870A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EEF5C1B1-73B3-B74C-819E-7EEB7BA861BD}"/>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153858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xmlns="" id="{B1B283B9-86AB-024E-AFA6-7578048F51A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xmlns="" id="{19FBCE35-941E-8E43-853D-B5DC1326341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B76F40E9-2CC7-B447-8BDB-9E882F66A5B6}"/>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5" name="Нижний колонтитул 4">
            <a:extLst>
              <a:ext uri="{FF2B5EF4-FFF2-40B4-BE49-F238E27FC236}">
                <a16:creationId xmlns:a16="http://schemas.microsoft.com/office/drawing/2014/main" xmlns="" id="{C170C502-AD74-F84C-9965-0F288AE380A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69865D55-0E1F-3046-BFBB-E1283AB5E085}"/>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28380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0B72E8DE-165C-9D4F-9FB7-6807510A12A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0F477D41-F345-3C46-9859-EE442A2C979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CFFAB1FB-D000-614B-B5B1-BDEB54D1B0A6}"/>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5" name="Нижний колонтитул 4">
            <a:extLst>
              <a:ext uri="{FF2B5EF4-FFF2-40B4-BE49-F238E27FC236}">
                <a16:creationId xmlns:a16="http://schemas.microsoft.com/office/drawing/2014/main" xmlns="" id="{DDC5FDFE-D189-F64A-B38A-C8540B04428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BC06DC21-8087-1E43-8BA5-29649EB7428E}"/>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15860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8A0E6B1-E028-8D42-8197-B002C9BB6CB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xmlns="" id="{0CC6A37E-34A5-7F42-A749-E0F606F6A1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xmlns="" id="{F67843C1-497B-9E4F-A5E3-58187E06E9A1}"/>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5" name="Нижний колонтитул 4">
            <a:extLst>
              <a:ext uri="{FF2B5EF4-FFF2-40B4-BE49-F238E27FC236}">
                <a16:creationId xmlns:a16="http://schemas.microsoft.com/office/drawing/2014/main" xmlns="" id="{7DACACFD-4DD1-7846-9001-0A0278F1984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xmlns="" id="{3632736C-6F29-F44F-9BB3-67836CE93C7D}"/>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14312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1742C7AF-7D1D-254D-8BEC-1A887F84052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xmlns="" id="{040C39E6-536D-C947-8735-89EBFD0E3A74}"/>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xmlns="" id="{14ACBCCF-A77F-D948-859B-792F4638E8A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xmlns="" id="{0AA15DC3-5B88-0444-864D-02EB1CE80624}"/>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6" name="Нижний колонтитул 5">
            <a:extLst>
              <a:ext uri="{FF2B5EF4-FFF2-40B4-BE49-F238E27FC236}">
                <a16:creationId xmlns:a16="http://schemas.microsoft.com/office/drawing/2014/main" xmlns="" id="{FB6F10C7-D36A-774F-A569-97361588B8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B7D32363-784C-B74B-8243-D4ED23F71EE7}"/>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098384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08A0FFBF-DAAE-2147-B3CD-552102BEF08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xmlns="" id="{949A35E0-2685-AD4C-B0EB-D4ABC73F2D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xmlns="" id="{6785201A-3335-A147-8043-78BD59AD60C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xmlns="" id="{5AC30319-7234-9549-A253-22D154CFC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xmlns="" id="{7D538616-EBE5-AA49-837A-7564B1DD868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xmlns="" id="{4C5F228F-3875-1C4D-9280-B91A71D1929C}"/>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8" name="Нижний колонтитул 7">
            <a:extLst>
              <a:ext uri="{FF2B5EF4-FFF2-40B4-BE49-F238E27FC236}">
                <a16:creationId xmlns:a16="http://schemas.microsoft.com/office/drawing/2014/main" xmlns="" id="{35CBA037-1676-9147-8DE4-9EB1DB3BB6D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xmlns="" id="{275536C7-8804-164D-A768-4BBEF8C4D2AD}"/>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465938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04D052AA-1A5F-A44E-BA09-CECDF334ADA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xmlns="" id="{F1AE0823-9F2C-2645-A9EF-2B42D4F09DA2}"/>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4" name="Нижний колонтитул 3">
            <a:extLst>
              <a:ext uri="{FF2B5EF4-FFF2-40B4-BE49-F238E27FC236}">
                <a16:creationId xmlns:a16="http://schemas.microsoft.com/office/drawing/2014/main" xmlns="" id="{16C144E7-DCF9-8144-8F9F-E859A9F0ACF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xmlns="" id="{ABFC17EF-5217-B141-9B74-FED0E040789B}"/>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14808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3BA0D6E1-38E1-4F4E-8525-55E0B17615F6}"/>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3" name="Нижний колонтитул 2">
            <a:extLst>
              <a:ext uri="{FF2B5EF4-FFF2-40B4-BE49-F238E27FC236}">
                <a16:creationId xmlns:a16="http://schemas.microsoft.com/office/drawing/2014/main" xmlns="" id="{444D34C2-37E8-314B-A0DC-AD6BBD85DCB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xmlns="" id="{5164E7CC-BE33-7D47-B830-6C45F73995AC}"/>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327461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54337C0C-C44F-6F4B-BAEB-87B3C8382E2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xmlns="" id="{0B3DDD3B-8558-4D4A-9968-2F835A0391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xmlns="" id="{AC090F20-DF49-C84D-AA57-3C757EF46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C1DBC6FF-7B0E-374F-9228-2702A47CC0A3}"/>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6" name="Нижний колонтитул 5">
            <a:extLst>
              <a:ext uri="{FF2B5EF4-FFF2-40B4-BE49-F238E27FC236}">
                <a16:creationId xmlns:a16="http://schemas.microsoft.com/office/drawing/2014/main" xmlns="" id="{1DB69E7B-8870-A64D-B2FD-BC17873CF54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0B2D694C-6379-7E47-8945-6D26E6289F88}"/>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259648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F1751732-D624-044F-9813-4DA05E8DEB0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xmlns="" id="{F6B1502B-D0F9-504D-A0F2-CDA2DA4060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xmlns="" id="{A80A58B4-5DEC-2946-A42A-4DA433F55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xmlns="" id="{DA1F5E24-0B9E-764B-9231-362C934B05F5}"/>
              </a:ext>
            </a:extLst>
          </p:cNvPr>
          <p:cNvSpPr>
            <a:spLocks noGrp="1"/>
          </p:cNvSpPr>
          <p:nvPr>
            <p:ph type="dt" sz="half" idx="10"/>
          </p:nvPr>
        </p:nvSpPr>
        <p:spPr/>
        <p:txBody>
          <a:bodyPr/>
          <a:lstStyle/>
          <a:p>
            <a:fld id="{CF83F646-7176-2343-8F65-10B9DECEED02}" type="datetimeFigureOut">
              <a:rPr lang="ru-RU" smtClean="0"/>
              <a:t>12.08.2019</a:t>
            </a:fld>
            <a:endParaRPr lang="ru-RU"/>
          </a:p>
        </p:txBody>
      </p:sp>
      <p:sp>
        <p:nvSpPr>
          <p:cNvPr id="6" name="Нижний колонтитул 5">
            <a:extLst>
              <a:ext uri="{FF2B5EF4-FFF2-40B4-BE49-F238E27FC236}">
                <a16:creationId xmlns:a16="http://schemas.microsoft.com/office/drawing/2014/main" xmlns="" id="{4A90C12A-0A2C-864D-A419-BFFE9CBCA09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xmlns="" id="{5592A26F-81F7-D646-9425-C5C4EA039843}"/>
              </a:ext>
            </a:extLst>
          </p:cNvPr>
          <p:cNvSpPr>
            <a:spLocks noGrp="1"/>
          </p:cNvSpPr>
          <p:nvPr>
            <p:ph type="sldNum" sz="quarter" idx="12"/>
          </p:nvPr>
        </p:nvSpPr>
        <p:spPr/>
        <p:txBody>
          <a:bodyPr/>
          <a:lstStyle/>
          <a:p>
            <a:fld id="{C40C1927-BCB7-A542-94B1-D4DA6328C223}" type="slidenum">
              <a:rPr lang="ru-RU" smtClean="0"/>
              <a:t>‹#›</a:t>
            </a:fld>
            <a:endParaRPr lang="ru-RU"/>
          </a:p>
        </p:txBody>
      </p:sp>
    </p:spTree>
    <p:extLst>
      <p:ext uri="{BB962C8B-B14F-4D97-AF65-F5344CB8AC3E}">
        <p14:creationId xmlns:p14="http://schemas.microsoft.com/office/powerpoint/2010/main" val="3320721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C3ED8190-F925-2741-9137-1820154FF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xmlns="" id="{758397F8-323D-B54E-B399-9331988102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xmlns="" id="{5757C8B2-646E-4F41-AE53-5CA2E61430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3F646-7176-2343-8F65-10B9DECEED02}" type="datetimeFigureOut">
              <a:rPr lang="ru-RU" smtClean="0"/>
              <a:t>12.08.2019</a:t>
            </a:fld>
            <a:endParaRPr lang="ru-RU"/>
          </a:p>
        </p:txBody>
      </p:sp>
      <p:sp>
        <p:nvSpPr>
          <p:cNvPr id="5" name="Нижний колонтитул 4">
            <a:extLst>
              <a:ext uri="{FF2B5EF4-FFF2-40B4-BE49-F238E27FC236}">
                <a16:creationId xmlns:a16="http://schemas.microsoft.com/office/drawing/2014/main" xmlns="" id="{2293C6F4-28F5-D648-A512-BDE33E4D9F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xmlns="" id="{5AA65D4F-68D9-8B4C-AD4B-80D57FB92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C1927-BCB7-A542-94B1-D4DA6328C223}" type="slidenum">
              <a:rPr lang="ru-RU" smtClean="0"/>
              <a:t>‹#›</a:t>
            </a:fld>
            <a:endParaRPr lang="ru-RU"/>
          </a:p>
        </p:txBody>
      </p:sp>
    </p:spTree>
    <p:extLst>
      <p:ext uri="{BB962C8B-B14F-4D97-AF65-F5344CB8AC3E}">
        <p14:creationId xmlns:p14="http://schemas.microsoft.com/office/powerpoint/2010/main" val="65682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dyakonov.org/2017/07/28/auc-roc-%D0%BF%D0%BB%D0%BE%D1%89%D0%B0%D0%B4%D1%8C-%D0%BF%D0%BE%D0%B4-%D0%BA%D1%80%D0%B8%D0%B2%D0%BE%D0%B9-%D0%BE%D1%88%D0%B8%D0%B1%D0%BE%D0%BA/" TargetMode="Externa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gif"/><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6.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14.png"/><Relationship Id="rId4" Type="http://schemas.openxmlformats.org/officeDocument/2006/relationships/image" Target="../media/image55.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6.tiff"/><Relationship Id="rId4" Type="http://schemas.openxmlformats.org/officeDocument/2006/relationships/image" Target="../media/image65.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Наташа\корел\сувалкина\презентация НЕЙРОНКИ\4.png"/>
          <p:cNvPicPr>
            <a:picLocks noChangeAspect="1" noChangeArrowheads="1"/>
          </p:cNvPicPr>
          <p:nvPr/>
        </p:nvPicPr>
        <p:blipFill rotWithShape="1">
          <a:blip r:embed="rId2">
            <a:extLst>
              <a:ext uri="{28A0092B-C50C-407E-A947-70E740481C1C}">
                <a14:useLocalDpi xmlns:a14="http://schemas.microsoft.com/office/drawing/2010/main" val="0"/>
              </a:ext>
            </a:extLst>
          </a:blip>
          <a:srcRect l="9719" t="14632" r="19727"/>
          <a:stretch/>
        </p:blipFill>
        <p:spPr bwMode="auto">
          <a:xfrm>
            <a:off x="-1" y="0"/>
            <a:ext cx="12192001" cy="68777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Наташа\корел\сувалкина\презентация НЕЙРОНКИ\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103"/>
            <a:ext cx="12192001" cy="686863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98311" y="440828"/>
            <a:ext cx="10041514" cy="5351273"/>
          </a:xfrm>
          <a:prstGeom prst="rect">
            <a:avLst/>
          </a:prstGeom>
        </p:spPr>
        <p:txBody>
          <a:bodyPr wrap="square">
            <a:spAutoFit/>
          </a:bodyPr>
          <a:lstStyle/>
          <a:p>
            <a:pPr>
              <a:lnSpc>
                <a:spcPct val="120000"/>
              </a:lnSpc>
            </a:pPr>
            <a:r>
              <a:rPr lang="ru-RU" sz="4800" dirty="0" smtClean="0">
                <a:solidFill>
                  <a:schemeClr val="bg1"/>
                </a:solidFill>
                <a:effectLst>
                  <a:glow rad="660400">
                    <a:srgbClr val="2A4070">
                      <a:alpha val="22000"/>
                    </a:srgbClr>
                  </a:glow>
                </a:effectLst>
                <a:latin typeface="Arial Black" panose="020B0A04020102020204" pitchFamily="34" charset="0"/>
              </a:rPr>
              <a:t>КАТЕГОРИАЛЬНЫЕ ПРИЗНАКИ, </a:t>
            </a:r>
          </a:p>
          <a:p>
            <a:pPr>
              <a:lnSpc>
                <a:spcPct val="120000"/>
              </a:lnSpc>
            </a:pPr>
            <a:r>
              <a:rPr lang="ru-RU" sz="4800" dirty="0" smtClean="0">
                <a:solidFill>
                  <a:schemeClr val="bg1"/>
                </a:solidFill>
                <a:effectLst>
                  <a:glow rad="660400">
                    <a:srgbClr val="2A4070">
                      <a:alpha val="22000"/>
                    </a:srgbClr>
                  </a:glow>
                </a:effectLst>
                <a:latin typeface="Arial Black" panose="020B0A04020102020204" pitchFamily="34" charset="0"/>
              </a:rPr>
              <a:t>МЕТРИКИ ЗАДАЧ  КЛАССИФИКАЦИИ И КЛАССИФИКАТОРЫ </a:t>
            </a:r>
          </a:p>
          <a:p>
            <a:pPr>
              <a:lnSpc>
                <a:spcPct val="120000"/>
              </a:lnSpc>
            </a:pPr>
            <a:r>
              <a:rPr lang="ru-RU" sz="4800" dirty="0" smtClean="0">
                <a:solidFill>
                  <a:schemeClr val="bg1"/>
                </a:solidFill>
                <a:effectLst>
                  <a:glow rad="660400">
                    <a:srgbClr val="2A4070">
                      <a:alpha val="22000"/>
                    </a:srgbClr>
                  </a:glow>
                </a:effectLst>
                <a:latin typeface="Arial Black" panose="020B0A04020102020204" pitchFamily="34" charset="0"/>
              </a:rPr>
              <a:t>БАЙЕСА</a:t>
            </a:r>
            <a:endParaRPr lang="en-US" sz="4800" dirty="0" smtClean="0">
              <a:solidFill>
                <a:schemeClr val="bg1"/>
              </a:solidFill>
              <a:effectLst>
                <a:glow rad="660400">
                  <a:srgbClr val="2A4070">
                    <a:alpha val="22000"/>
                  </a:srgbClr>
                </a:glow>
              </a:effectLst>
              <a:latin typeface="Arial Black" panose="020B0A04020102020204" pitchFamily="34" charset="0"/>
            </a:endParaRPr>
          </a:p>
        </p:txBody>
      </p:sp>
    </p:spTree>
    <p:extLst>
      <p:ext uri="{BB962C8B-B14F-4D97-AF65-F5344CB8AC3E}">
        <p14:creationId xmlns:p14="http://schemas.microsoft.com/office/powerpoint/2010/main" val="261965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Наташа\корел\сувалкина\презентация НЕЙРОНКИ\9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1161" y="1093174"/>
            <a:ext cx="5431316" cy="765013"/>
          </a:xfrm>
          <a:prstGeom prst="rect">
            <a:avLst/>
          </a:prstGeom>
          <a:noFill/>
          <a:extLst>
            <a:ext uri="{909E8E84-426E-40DD-AFC4-6F175D3DCCD1}">
              <a14:hiddenFill xmlns:a14="http://schemas.microsoft.com/office/drawing/2010/main">
                <a:solidFill>
                  <a:srgbClr val="FFFFFF"/>
                </a:solidFill>
              </a14:hiddenFill>
            </a:ext>
          </a:extLst>
        </p:spPr>
      </p:pic>
      <p:sp>
        <p:nvSpPr>
          <p:cNvPr id="8"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b="1" dirty="0" smtClean="0">
                <a:solidFill>
                  <a:srgbClr val="00B0F0"/>
                </a:solidFill>
                <a:latin typeface="Century Gothic" panose="020B0502020202020204" pitchFamily="34" charset="0"/>
              </a:rPr>
              <a:t>МЕТРИКИ БИНАРНОЙ КЛАССИФИКАЦИИ </a:t>
            </a:r>
            <a:endParaRPr lang="ru-RU" sz="4000" b="1" dirty="0">
              <a:solidFill>
                <a:srgbClr val="00B0F0"/>
              </a:solidFill>
              <a:latin typeface="Century Gothic" panose="020B0502020202020204" pitchFamily="34" charset="0"/>
            </a:endParaRPr>
          </a:p>
        </p:txBody>
      </p:sp>
      <p:sp>
        <p:nvSpPr>
          <p:cNvPr id="9" name="Прямоугольник 8"/>
          <p:cNvSpPr/>
          <p:nvPr/>
        </p:nvSpPr>
        <p:spPr>
          <a:xfrm>
            <a:off x="3910145" y="1145754"/>
            <a:ext cx="4371711" cy="646331"/>
          </a:xfrm>
          <a:prstGeom prst="rect">
            <a:avLst/>
          </a:prstGeom>
        </p:spPr>
        <p:txBody>
          <a:bodyPr wrap="none">
            <a:spAutoFit/>
          </a:bodyPr>
          <a:lstStyle/>
          <a:p>
            <a:pPr algn="ctr"/>
            <a:r>
              <a:rPr lang="en-US" sz="3600" b="1" dirty="0">
                <a:solidFill>
                  <a:schemeClr val="bg1"/>
                </a:solidFill>
                <a:latin typeface="Century Gothic" panose="020B0502020202020204" pitchFamily="34" charset="0"/>
              </a:rPr>
              <a:t>Precision/Recall/f1</a:t>
            </a:r>
          </a:p>
        </p:txBody>
      </p:sp>
      <p:graphicFrame>
        <p:nvGraphicFramePr>
          <p:cNvPr id="10" name="Таблица 9">
            <a:extLst>
              <a:ext uri="{FF2B5EF4-FFF2-40B4-BE49-F238E27FC236}">
                <a16:creationId xmlns:a16="http://schemas.microsoft.com/office/drawing/2014/main" xmlns="" id="{94EA1D42-9BA3-C94D-89C7-5D797EDAA2FE}"/>
              </a:ext>
            </a:extLst>
          </p:cNvPr>
          <p:cNvGraphicFramePr>
            <a:graphicFrameLocks noGrp="1"/>
          </p:cNvGraphicFramePr>
          <p:nvPr>
            <p:extLst>
              <p:ext uri="{D42A27DB-BD31-4B8C-83A1-F6EECF244321}">
                <p14:modId xmlns:p14="http://schemas.microsoft.com/office/powerpoint/2010/main" val="3315064125"/>
              </p:ext>
            </p:extLst>
          </p:nvPr>
        </p:nvGraphicFramePr>
        <p:xfrm>
          <a:off x="385656" y="2780413"/>
          <a:ext cx="4536128" cy="1112520"/>
        </p:xfrm>
        <a:graphic>
          <a:graphicData uri="http://schemas.openxmlformats.org/drawingml/2006/table">
            <a:tbl>
              <a:tblPr firstRow="1" bandRow="1">
                <a:tableStyleId>{7DF18680-E054-41AD-8BC1-D1AEF772440D}</a:tableStyleId>
              </a:tblPr>
              <a:tblGrid>
                <a:gridCol w="1907227">
                  <a:extLst>
                    <a:ext uri="{9D8B030D-6E8A-4147-A177-3AD203B41FA5}">
                      <a16:colId xmlns:a16="http://schemas.microsoft.com/office/drawing/2014/main" xmlns="" val="2261427172"/>
                    </a:ext>
                  </a:extLst>
                </a:gridCol>
                <a:gridCol w="1071563">
                  <a:extLst>
                    <a:ext uri="{9D8B030D-6E8A-4147-A177-3AD203B41FA5}">
                      <a16:colId xmlns:a16="http://schemas.microsoft.com/office/drawing/2014/main" xmlns="" val="36714474"/>
                    </a:ext>
                  </a:extLst>
                </a:gridCol>
                <a:gridCol w="1557338">
                  <a:extLst>
                    <a:ext uri="{9D8B030D-6E8A-4147-A177-3AD203B41FA5}">
                      <a16:colId xmlns:a16="http://schemas.microsoft.com/office/drawing/2014/main" xmlns="" val="3705875775"/>
                    </a:ext>
                  </a:extLst>
                </a:gridCol>
              </a:tblGrid>
              <a:tr h="370840">
                <a:tc>
                  <a:txBody>
                    <a:bodyPr/>
                    <a:lstStyle/>
                    <a:p>
                      <a:pPr algn="ctr"/>
                      <a:r>
                        <a:rPr lang="en-US" dirty="0"/>
                        <a:t>Actual\Prediction</a:t>
                      </a:r>
                      <a:endParaRPr lang="ru-RU" dirty="0"/>
                    </a:p>
                  </a:txBody>
                  <a:tcPr/>
                </a:tc>
                <a:tc>
                  <a:txBody>
                    <a:bodyPr/>
                    <a:lstStyle/>
                    <a:p>
                      <a:pPr algn="ctr"/>
                      <a:r>
                        <a:rPr lang="en-US" dirty="0"/>
                        <a:t>Positive</a:t>
                      </a:r>
                      <a:endParaRPr lang="ru-RU" dirty="0"/>
                    </a:p>
                  </a:txBody>
                  <a:tcPr/>
                </a:tc>
                <a:tc>
                  <a:txBody>
                    <a:bodyPr/>
                    <a:lstStyle/>
                    <a:p>
                      <a:pPr algn="ctr"/>
                      <a:r>
                        <a:rPr lang="en-US" dirty="0"/>
                        <a:t>Negative</a:t>
                      </a:r>
                      <a:endParaRPr lang="ru-RU" dirty="0"/>
                    </a:p>
                  </a:txBody>
                  <a:tcPr/>
                </a:tc>
                <a:extLst>
                  <a:ext uri="{0D108BD9-81ED-4DB2-BD59-A6C34878D82A}">
                    <a16:rowId xmlns:a16="http://schemas.microsoft.com/office/drawing/2014/main" xmlns="" val="1040305315"/>
                  </a:ext>
                </a:extLst>
              </a:tr>
              <a:tr h="370840">
                <a:tc>
                  <a:txBody>
                    <a:bodyPr/>
                    <a:lstStyle/>
                    <a:p>
                      <a:pPr algn="ctr"/>
                      <a:r>
                        <a:rPr lang="en-US" dirty="0"/>
                        <a:t>Positive</a:t>
                      </a:r>
                      <a:endParaRPr lang="ru-RU" dirty="0">
                        <a:solidFill>
                          <a:srgbClr val="002060"/>
                        </a:solidFill>
                      </a:endParaRPr>
                    </a:p>
                  </a:txBody>
                  <a:tcPr/>
                </a:tc>
                <a:tc>
                  <a:txBody>
                    <a:bodyPr/>
                    <a:lstStyle/>
                    <a:p>
                      <a:pPr algn="ctr"/>
                      <a:r>
                        <a:rPr lang="ru-RU" dirty="0"/>
                        <a:t>5</a:t>
                      </a:r>
                    </a:p>
                  </a:txBody>
                  <a:tcPr/>
                </a:tc>
                <a:tc>
                  <a:txBody>
                    <a:bodyPr/>
                    <a:lstStyle/>
                    <a:p>
                      <a:pPr algn="ctr"/>
                      <a:r>
                        <a:rPr lang="ru-RU" dirty="0"/>
                        <a:t>10</a:t>
                      </a:r>
                    </a:p>
                  </a:txBody>
                  <a:tcPr/>
                </a:tc>
                <a:extLst>
                  <a:ext uri="{0D108BD9-81ED-4DB2-BD59-A6C34878D82A}">
                    <a16:rowId xmlns:a16="http://schemas.microsoft.com/office/drawing/2014/main" xmlns="" val="1410635173"/>
                  </a:ext>
                </a:extLst>
              </a:tr>
              <a:tr h="370840">
                <a:tc>
                  <a:txBody>
                    <a:bodyPr/>
                    <a:lstStyle/>
                    <a:p>
                      <a:pPr algn="ctr"/>
                      <a:r>
                        <a:rPr lang="en-US" dirty="0"/>
                        <a:t>Negative</a:t>
                      </a:r>
                      <a:endParaRPr lang="ru-RU" dirty="0">
                        <a:solidFill>
                          <a:srgbClr val="002060"/>
                        </a:solidFill>
                      </a:endParaRPr>
                    </a:p>
                  </a:txBody>
                  <a:tcPr/>
                </a:tc>
                <a:tc>
                  <a:txBody>
                    <a:bodyPr/>
                    <a:lstStyle/>
                    <a:p>
                      <a:pPr algn="ctr"/>
                      <a:r>
                        <a:rPr lang="ru-RU" dirty="0"/>
                        <a:t>5</a:t>
                      </a:r>
                    </a:p>
                  </a:txBody>
                  <a:tcPr/>
                </a:tc>
                <a:tc>
                  <a:txBody>
                    <a:bodyPr/>
                    <a:lstStyle/>
                    <a:p>
                      <a:pPr algn="ctr"/>
                      <a:r>
                        <a:rPr lang="ru-RU" dirty="0"/>
                        <a:t>90</a:t>
                      </a:r>
                    </a:p>
                  </a:txBody>
                  <a:tcPr/>
                </a:tc>
                <a:extLst>
                  <a:ext uri="{0D108BD9-81ED-4DB2-BD59-A6C34878D82A}">
                    <a16:rowId xmlns:a16="http://schemas.microsoft.com/office/drawing/2014/main" xmlns="" val="1499304077"/>
                  </a:ext>
                </a:extLst>
              </a:tr>
            </a:tbl>
          </a:graphicData>
        </a:graphic>
      </p:graphicFrame>
      <p:graphicFrame>
        <p:nvGraphicFramePr>
          <p:cNvPr id="2" name="Таблица 1">
            <a:extLst>
              <a:ext uri="{FF2B5EF4-FFF2-40B4-BE49-F238E27FC236}">
                <a16:creationId xmlns:a16="http://schemas.microsoft.com/office/drawing/2014/main" xmlns="" id="{49A4AE2F-B72D-424B-ADFD-C0DE4D1D9204}"/>
              </a:ext>
            </a:extLst>
          </p:cNvPr>
          <p:cNvGraphicFramePr>
            <a:graphicFrameLocks noGrp="1"/>
          </p:cNvGraphicFramePr>
          <p:nvPr>
            <p:extLst>
              <p:ext uri="{D42A27DB-BD31-4B8C-83A1-F6EECF244321}">
                <p14:modId xmlns:p14="http://schemas.microsoft.com/office/powerpoint/2010/main" val="1634605111"/>
              </p:ext>
            </p:extLst>
          </p:nvPr>
        </p:nvGraphicFramePr>
        <p:xfrm>
          <a:off x="2882210" y="4301307"/>
          <a:ext cx="6836416" cy="1483360"/>
        </p:xfrm>
        <a:graphic>
          <a:graphicData uri="http://schemas.openxmlformats.org/drawingml/2006/table">
            <a:tbl>
              <a:tblPr firstRow="1" bandRow="1">
                <a:tableStyleId>{7DF18680-E054-41AD-8BC1-D1AEF772440D}</a:tableStyleId>
              </a:tblPr>
              <a:tblGrid>
                <a:gridCol w="1677739">
                  <a:extLst>
                    <a:ext uri="{9D8B030D-6E8A-4147-A177-3AD203B41FA5}">
                      <a16:colId xmlns:a16="http://schemas.microsoft.com/office/drawing/2014/main" xmlns="" val="2811753760"/>
                    </a:ext>
                  </a:extLst>
                </a:gridCol>
                <a:gridCol w="2672651">
                  <a:extLst>
                    <a:ext uri="{9D8B030D-6E8A-4147-A177-3AD203B41FA5}">
                      <a16:colId xmlns:a16="http://schemas.microsoft.com/office/drawing/2014/main" xmlns="" val="3045280825"/>
                    </a:ext>
                  </a:extLst>
                </a:gridCol>
                <a:gridCol w="2486026">
                  <a:extLst>
                    <a:ext uri="{9D8B030D-6E8A-4147-A177-3AD203B41FA5}">
                      <a16:colId xmlns:a16="http://schemas.microsoft.com/office/drawing/2014/main" xmlns="" val="504869783"/>
                    </a:ext>
                  </a:extLst>
                </a:gridCol>
              </a:tblGrid>
              <a:tr h="370840">
                <a:tc>
                  <a:txBody>
                    <a:bodyPr/>
                    <a:lstStyle/>
                    <a:p>
                      <a:pPr algn="ctr"/>
                      <a:r>
                        <a:rPr lang="ru-RU" dirty="0"/>
                        <a:t>Метрики</a:t>
                      </a:r>
                    </a:p>
                  </a:txBody>
                  <a:tcPr/>
                </a:tc>
                <a:tc>
                  <a:txBody>
                    <a:bodyPr/>
                    <a:lstStyle/>
                    <a:p>
                      <a:pPr algn="ctr"/>
                      <a:r>
                        <a:rPr lang="ru-RU" dirty="0"/>
                        <a:t>С классификатором</a:t>
                      </a:r>
                    </a:p>
                  </a:txBody>
                  <a:tcPr/>
                </a:tc>
                <a:tc>
                  <a:txBody>
                    <a:bodyPr/>
                    <a:lstStyle/>
                    <a:p>
                      <a:pPr algn="ctr"/>
                      <a:r>
                        <a:rPr lang="ru-RU" dirty="0"/>
                        <a:t>Без классификатора</a:t>
                      </a:r>
                    </a:p>
                  </a:txBody>
                  <a:tcPr/>
                </a:tc>
                <a:extLst>
                  <a:ext uri="{0D108BD9-81ED-4DB2-BD59-A6C34878D82A}">
                    <a16:rowId xmlns:a16="http://schemas.microsoft.com/office/drawing/2014/main" xmlns="" val="3209542071"/>
                  </a:ext>
                </a:extLst>
              </a:tr>
              <a:tr h="370840">
                <a:tc>
                  <a:txBody>
                    <a:bodyPr/>
                    <a:lstStyle/>
                    <a:p>
                      <a:pPr algn="ctr"/>
                      <a:r>
                        <a:rPr lang="en-US" dirty="0"/>
                        <a:t>Precision</a:t>
                      </a:r>
                      <a:endParaRPr lang="ru-RU" dirty="0"/>
                    </a:p>
                  </a:txBody>
                  <a:tcPr/>
                </a:tc>
                <a:tc>
                  <a:txBody>
                    <a:bodyPr/>
                    <a:lstStyle/>
                    <a:p>
                      <a:pPr algn="ctr"/>
                      <a:r>
                        <a:rPr lang="ru-RU" dirty="0"/>
                        <a:t>5/10</a:t>
                      </a:r>
                    </a:p>
                  </a:txBody>
                  <a:tcPr/>
                </a:tc>
                <a:tc>
                  <a:txBody>
                    <a:bodyPr/>
                    <a:lstStyle/>
                    <a:p>
                      <a:pPr algn="ctr"/>
                      <a:r>
                        <a:rPr lang="ru-RU" dirty="0"/>
                        <a:t>0</a:t>
                      </a:r>
                    </a:p>
                  </a:txBody>
                  <a:tcPr/>
                </a:tc>
                <a:extLst>
                  <a:ext uri="{0D108BD9-81ED-4DB2-BD59-A6C34878D82A}">
                    <a16:rowId xmlns:a16="http://schemas.microsoft.com/office/drawing/2014/main" xmlns="" val="1659816209"/>
                  </a:ext>
                </a:extLst>
              </a:tr>
              <a:tr h="370840">
                <a:tc>
                  <a:txBody>
                    <a:bodyPr/>
                    <a:lstStyle/>
                    <a:p>
                      <a:pPr algn="ctr"/>
                      <a:r>
                        <a:rPr lang="en-US" dirty="0"/>
                        <a:t>Recall</a:t>
                      </a:r>
                      <a:endParaRPr lang="ru-RU" dirty="0"/>
                    </a:p>
                  </a:txBody>
                  <a:tcPr/>
                </a:tc>
                <a:tc>
                  <a:txBody>
                    <a:bodyPr/>
                    <a:lstStyle/>
                    <a:p>
                      <a:pPr algn="ctr"/>
                      <a:r>
                        <a:rPr lang="ru-RU" dirty="0"/>
                        <a:t>5/15</a:t>
                      </a:r>
                    </a:p>
                  </a:txBody>
                  <a:tcPr/>
                </a:tc>
                <a:tc>
                  <a:txBody>
                    <a:bodyPr/>
                    <a:lstStyle/>
                    <a:p>
                      <a:pPr algn="ctr"/>
                      <a:r>
                        <a:rPr lang="ru-RU" dirty="0"/>
                        <a:t>0</a:t>
                      </a:r>
                    </a:p>
                  </a:txBody>
                  <a:tcPr/>
                </a:tc>
                <a:extLst>
                  <a:ext uri="{0D108BD9-81ED-4DB2-BD59-A6C34878D82A}">
                    <a16:rowId xmlns:a16="http://schemas.microsoft.com/office/drawing/2014/main" xmlns="" val="605756207"/>
                  </a:ext>
                </a:extLst>
              </a:tr>
              <a:tr h="370840">
                <a:tc>
                  <a:txBody>
                    <a:bodyPr/>
                    <a:lstStyle/>
                    <a:p>
                      <a:pPr algn="ctr"/>
                      <a:r>
                        <a:rPr lang="en-US" dirty="0"/>
                        <a:t>f1</a:t>
                      </a:r>
                      <a:endParaRPr lang="ru-RU" dirty="0"/>
                    </a:p>
                  </a:txBody>
                  <a:tcPr/>
                </a:tc>
                <a:tc>
                  <a:txBody>
                    <a:bodyPr/>
                    <a:lstStyle/>
                    <a:p>
                      <a:pPr algn="ctr"/>
                      <a:r>
                        <a:rPr lang="ru-RU" dirty="0"/>
                        <a:t>2/5</a:t>
                      </a:r>
                    </a:p>
                  </a:txBody>
                  <a:tcPr/>
                </a:tc>
                <a:tc>
                  <a:txBody>
                    <a:bodyPr/>
                    <a:lstStyle/>
                    <a:p>
                      <a:pPr algn="ctr"/>
                      <a:r>
                        <a:rPr lang="ru-RU" dirty="0"/>
                        <a:t>0</a:t>
                      </a:r>
                    </a:p>
                  </a:txBody>
                  <a:tcPr/>
                </a:tc>
                <a:extLst>
                  <a:ext uri="{0D108BD9-81ED-4DB2-BD59-A6C34878D82A}">
                    <a16:rowId xmlns:a16="http://schemas.microsoft.com/office/drawing/2014/main" xmlns="" val="708916165"/>
                  </a:ext>
                </a:extLst>
              </a:tr>
            </a:tbl>
          </a:graphicData>
        </a:graphic>
      </p:graphicFrame>
      <p:pic>
        <p:nvPicPr>
          <p:cNvPr id="13" name="Рисунок 12">
            <a:extLst>
              <a:ext uri="{FF2B5EF4-FFF2-40B4-BE49-F238E27FC236}">
                <a16:creationId xmlns:a16="http://schemas.microsoft.com/office/drawing/2014/main" xmlns="" id="{330E0D8D-F63D-CD45-99F4-6EB0C30BA3CC}"/>
              </a:ext>
            </a:extLst>
          </p:cNvPr>
          <p:cNvPicPr>
            <a:picLocks noChangeAspect="1"/>
          </p:cNvPicPr>
          <p:nvPr/>
        </p:nvPicPr>
        <p:blipFill>
          <a:blip r:embed="rId3"/>
          <a:stretch>
            <a:fillRect/>
          </a:stretch>
        </p:blipFill>
        <p:spPr>
          <a:xfrm>
            <a:off x="5087776" y="2301878"/>
            <a:ext cx="1998086" cy="1591055"/>
          </a:xfrm>
          <a:prstGeom prst="rect">
            <a:avLst/>
          </a:prstGeom>
        </p:spPr>
      </p:pic>
      <p:graphicFrame>
        <p:nvGraphicFramePr>
          <p:cNvPr id="17" name="Таблица 16">
            <a:extLst>
              <a:ext uri="{FF2B5EF4-FFF2-40B4-BE49-F238E27FC236}">
                <a16:creationId xmlns:a16="http://schemas.microsoft.com/office/drawing/2014/main" xmlns="" id="{53DB6E18-6517-E04A-902F-5CD25D9ED946}"/>
              </a:ext>
            </a:extLst>
          </p:cNvPr>
          <p:cNvGraphicFramePr>
            <a:graphicFrameLocks noGrp="1"/>
          </p:cNvGraphicFramePr>
          <p:nvPr>
            <p:extLst>
              <p:ext uri="{D42A27DB-BD31-4B8C-83A1-F6EECF244321}">
                <p14:modId xmlns:p14="http://schemas.microsoft.com/office/powerpoint/2010/main" val="1272468557"/>
              </p:ext>
            </p:extLst>
          </p:nvPr>
        </p:nvGraphicFramePr>
        <p:xfrm>
          <a:off x="7450562" y="2784216"/>
          <a:ext cx="4536128" cy="1112520"/>
        </p:xfrm>
        <a:graphic>
          <a:graphicData uri="http://schemas.openxmlformats.org/drawingml/2006/table">
            <a:tbl>
              <a:tblPr firstRow="1" bandRow="1">
                <a:tableStyleId>{7DF18680-E054-41AD-8BC1-D1AEF772440D}</a:tableStyleId>
              </a:tblPr>
              <a:tblGrid>
                <a:gridCol w="1907227">
                  <a:extLst>
                    <a:ext uri="{9D8B030D-6E8A-4147-A177-3AD203B41FA5}">
                      <a16:colId xmlns:a16="http://schemas.microsoft.com/office/drawing/2014/main" xmlns="" val="2261427172"/>
                    </a:ext>
                  </a:extLst>
                </a:gridCol>
                <a:gridCol w="1071563">
                  <a:extLst>
                    <a:ext uri="{9D8B030D-6E8A-4147-A177-3AD203B41FA5}">
                      <a16:colId xmlns:a16="http://schemas.microsoft.com/office/drawing/2014/main" xmlns="" val="36714474"/>
                    </a:ext>
                  </a:extLst>
                </a:gridCol>
                <a:gridCol w="1557338">
                  <a:extLst>
                    <a:ext uri="{9D8B030D-6E8A-4147-A177-3AD203B41FA5}">
                      <a16:colId xmlns:a16="http://schemas.microsoft.com/office/drawing/2014/main" xmlns="" val="3705875775"/>
                    </a:ext>
                  </a:extLst>
                </a:gridCol>
              </a:tblGrid>
              <a:tr h="370840">
                <a:tc>
                  <a:txBody>
                    <a:bodyPr/>
                    <a:lstStyle/>
                    <a:p>
                      <a:pPr algn="ctr"/>
                      <a:r>
                        <a:rPr lang="en-US" dirty="0"/>
                        <a:t>Actual\Prediction</a:t>
                      </a:r>
                      <a:endParaRPr lang="ru-RU" dirty="0"/>
                    </a:p>
                  </a:txBody>
                  <a:tcPr/>
                </a:tc>
                <a:tc>
                  <a:txBody>
                    <a:bodyPr/>
                    <a:lstStyle/>
                    <a:p>
                      <a:pPr algn="ctr"/>
                      <a:r>
                        <a:rPr lang="en-US" dirty="0"/>
                        <a:t>Positive</a:t>
                      </a:r>
                      <a:endParaRPr lang="ru-RU" dirty="0"/>
                    </a:p>
                  </a:txBody>
                  <a:tcPr/>
                </a:tc>
                <a:tc>
                  <a:txBody>
                    <a:bodyPr/>
                    <a:lstStyle/>
                    <a:p>
                      <a:pPr algn="ctr"/>
                      <a:r>
                        <a:rPr lang="en-US" dirty="0"/>
                        <a:t>Negative</a:t>
                      </a:r>
                      <a:endParaRPr lang="ru-RU" dirty="0"/>
                    </a:p>
                  </a:txBody>
                  <a:tcPr/>
                </a:tc>
                <a:extLst>
                  <a:ext uri="{0D108BD9-81ED-4DB2-BD59-A6C34878D82A}">
                    <a16:rowId xmlns:a16="http://schemas.microsoft.com/office/drawing/2014/main" xmlns="" val="1040305315"/>
                  </a:ext>
                </a:extLst>
              </a:tr>
              <a:tr h="370840">
                <a:tc>
                  <a:txBody>
                    <a:bodyPr/>
                    <a:lstStyle/>
                    <a:p>
                      <a:pPr algn="ctr"/>
                      <a:r>
                        <a:rPr lang="en-US" dirty="0"/>
                        <a:t>Positive</a:t>
                      </a:r>
                      <a:endParaRPr lang="ru-RU" dirty="0">
                        <a:solidFill>
                          <a:srgbClr val="002060"/>
                        </a:solidFill>
                      </a:endParaRPr>
                    </a:p>
                  </a:txBody>
                  <a:tcPr/>
                </a:tc>
                <a:tc>
                  <a:txBody>
                    <a:bodyPr/>
                    <a:lstStyle/>
                    <a:p>
                      <a:pPr algn="ctr"/>
                      <a:r>
                        <a:rPr lang="ru-RU" dirty="0"/>
                        <a:t>0</a:t>
                      </a:r>
                    </a:p>
                  </a:txBody>
                  <a:tcPr/>
                </a:tc>
                <a:tc>
                  <a:txBody>
                    <a:bodyPr/>
                    <a:lstStyle/>
                    <a:p>
                      <a:pPr algn="ctr"/>
                      <a:r>
                        <a:rPr lang="ru-RU" dirty="0"/>
                        <a:t>10</a:t>
                      </a:r>
                    </a:p>
                  </a:txBody>
                  <a:tcPr/>
                </a:tc>
                <a:extLst>
                  <a:ext uri="{0D108BD9-81ED-4DB2-BD59-A6C34878D82A}">
                    <a16:rowId xmlns:a16="http://schemas.microsoft.com/office/drawing/2014/main" xmlns="" val="1410635173"/>
                  </a:ext>
                </a:extLst>
              </a:tr>
              <a:tr h="370840">
                <a:tc>
                  <a:txBody>
                    <a:bodyPr/>
                    <a:lstStyle/>
                    <a:p>
                      <a:pPr algn="ctr"/>
                      <a:r>
                        <a:rPr lang="en-US" dirty="0"/>
                        <a:t>Negative</a:t>
                      </a:r>
                      <a:endParaRPr lang="ru-RU" dirty="0">
                        <a:solidFill>
                          <a:srgbClr val="002060"/>
                        </a:solidFill>
                      </a:endParaRPr>
                    </a:p>
                  </a:txBody>
                  <a:tcPr/>
                </a:tc>
                <a:tc>
                  <a:txBody>
                    <a:bodyPr/>
                    <a:lstStyle/>
                    <a:p>
                      <a:pPr algn="ctr"/>
                      <a:r>
                        <a:rPr lang="ru-RU" dirty="0"/>
                        <a:t>0</a:t>
                      </a:r>
                    </a:p>
                  </a:txBody>
                  <a:tcPr/>
                </a:tc>
                <a:tc>
                  <a:txBody>
                    <a:bodyPr/>
                    <a:lstStyle/>
                    <a:p>
                      <a:pPr algn="ctr"/>
                      <a:r>
                        <a:rPr lang="ru-RU" dirty="0"/>
                        <a:t>100</a:t>
                      </a:r>
                    </a:p>
                  </a:txBody>
                  <a:tcPr/>
                </a:tc>
                <a:extLst>
                  <a:ext uri="{0D108BD9-81ED-4DB2-BD59-A6C34878D82A}">
                    <a16:rowId xmlns:a16="http://schemas.microsoft.com/office/drawing/2014/main" xmlns="" val="1499304077"/>
                  </a:ext>
                </a:extLst>
              </a:tr>
            </a:tbl>
          </a:graphicData>
        </a:graphic>
      </p:graphicFrame>
      <p:pic>
        <p:nvPicPr>
          <p:cNvPr id="11" name="Picture 2" descr="D:\Наташа\корел\сувалкина\презентация НЕЙРОНКИ\62.png"/>
          <p:cNvPicPr>
            <a:picLocks noChangeAspect="1" noChangeArrowheads="1"/>
          </p:cNvPicPr>
          <p:nvPr/>
        </p:nvPicPr>
        <p:blipFill rotWithShape="1">
          <a:blip r:embed="rId4">
            <a:extLst>
              <a:ext uri="{28A0092B-C50C-407E-A947-70E740481C1C}">
                <a14:useLocalDpi xmlns:a14="http://schemas.microsoft.com/office/drawing/2010/main" val="0"/>
              </a:ext>
            </a:extLst>
          </a:blip>
          <a:srcRect l="2745" r="20237" b="77130"/>
          <a:stretch/>
        </p:blipFill>
        <p:spPr bwMode="auto">
          <a:xfrm>
            <a:off x="0" y="5498369"/>
            <a:ext cx="12192000" cy="135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2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Скругленный прямоугольник 8"/>
          <p:cNvSpPr/>
          <p:nvPr/>
        </p:nvSpPr>
        <p:spPr>
          <a:xfrm>
            <a:off x="745535" y="388438"/>
            <a:ext cx="10700931" cy="84570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a:extLst>
              <a:ext uri="{FF2B5EF4-FFF2-40B4-BE49-F238E27FC236}">
                <a16:creationId xmlns:a16="http://schemas.microsoft.com/office/drawing/2014/main" xmlns="" id="{4ACA161E-EF2A-C74B-9C96-1D51FE60EC6E}"/>
              </a:ext>
            </a:extLst>
          </p:cNvPr>
          <p:cNvPicPr>
            <a:picLocks noChangeAspect="1"/>
          </p:cNvPicPr>
          <p:nvPr/>
        </p:nvPicPr>
        <p:blipFill>
          <a:blip r:embed="rId3"/>
          <a:stretch>
            <a:fillRect/>
          </a:stretch>
        </p:blipFill>
        <p:spPr>
          <a:xfrm>
            <a:off x="869372" y="1591723"/>
            <a:ext cx="4664011" cy="968598"/>
          </a:xfrm>
          <a:prstGeom prst="rect">
            <a:avLst/>
          </a:prstGeom>
        </p:spPr>
      </p:pic>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93110"/>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xmlns="" id="{593C9146-BC25-A140-9A37-D022DA32C05E}"/>
                  </a:ext>
                </a:extLst>
              </p:cNvPr>
              <p:cNvSpPr txBox="1"/>
              <p:nvPr/>
            </p:nvSpPr>
            <p:spPr>
              <a:xfrm>
                <a:off x="6110975" y="1820206"/>
                <a:ext cx="5276381" cy="369332"/>
              </a:xfrm>
              <a:prstGeom prst="rect">
                <a:avLst/>
              </a:prstGeom>
              <a:noFill/>
            </p:spPr>
            <p:txBody>
              <a:bodyPr wrap="none" rtlCol="0">
                <a:spAutoFit/>
              </a:bodyPr>
              <a:lstStyle/>
              <a:p>
                <a14:m>
                  <m:oMath xmlns:m="http://schemas.openxmlformats.org/officeDocument/2006/math">
                    <m:r>
                      <a:rPr lang="ru-RU" i="1" smtClean="0">
                        <a:latin typeface="Cambria Math" panose="02040503050406030204" pitchFamily="18" charset="0"/>
                        <a:ea typeface="Cambria Math" panose="02040503050406030204" pitchFamily="18" charset="0"/>
                      </a:rPr>
                      <m:t>𝛽</m:t>
                    </m:r>
                  </m:oMath>
                </a14:m>
                <a:r>
                  <a:rPr lang="ru-RU" dirty="0">
                    <a:latin typeface="Times" pitchFamily="2" charset="0"/>
                  </a:rPr>
                  <a:t> – </a:t>
                </a:r>
                <a:r>
                  <a:rPr lang="ru-RU" dirty="0">
                    <a:latin typeface="Century Gothic" panose="020B0502020202020204" pitchFamily="34" charset="0"/>
                  </a:rPr>
                  <a:t>смещение баланса от </a:t>
                </a:r>
                <a:r>
                  <a:rPr lang="en-US" dirty="0">
                    <a:latin typeface="Century Gothic" panose="020B0502020202020204" pitchFamily="34" charset="0"/>
                  </a:rPr>
                  <a:t>recall </a:t>
                </a:r>
                <a:r>
                  <a:rPr lang="ru-RU" dirty="0">
                    <a:latin typeface="Century Gothic" panose="020B0502020202020204" pitchFamily="34" charset="0"/>
                  </a:rPr>
                  <a:t>к </a:t>
                </a:r>
                <a:r>
                  <a:rPr lang="en-US" dirty="0">
                    <a:latin typeface="Century Gothic" panose="020B0502020202020204" pitchFamily="34" charset="0"/>
                  </a:rPr>
                  <a:t>precision </a:t>
                </a:r>
                <a:endParaRPr lang="ru-RU" dirty="0">
                  <a:latin typeface="Century Gothic" panose="020B0502020202020204" pitchFamily="34" charset="0"/>
                </a:endParaRPr>
              </a:p>
            </p:txBody>
          </p:sp>
        </mc:Choice>
        <mc:Fallback>
          <p:sp>
            <p:nvSpPr>
              <p:cNvPr id="8" name="TextBox 7">
                <a:extLst>
                  <a:ext uri="{FF2B5EF4-FFF2-40B4-BE49-F238E27FC236}">
                    <a16:creationId xmlns:a16="http://schemas.microsoft.com/office/drawing/2014/main" xmlns:a14="http://schemas.microsoft.com/office/drawing/2010/main" xmlns="" id="{593C9146-BC25-A140-9A37-D022DA32C05E}"/>
                  </a:ext>
                </a:extLst>
              </p:cNvPr>
              <p:cNvSpPr txBox="1">
                <a:spLocks noRot="1" noChangeAspect="1" noMove="1" noResize="1" noEditPoints="1" noAdjustHandles="1" noChangeArrowheads="1" noChangeShapeType="1" noTextEdit="1"/>
              </p:cNvSpPr>
              <p:nvPr/>
            </p:nvSpPr>
            <p:spPr>
              <a:xfrm>
                <a:off x="6110975" y="1820206"/>
                <a:ext cx="5276381" cy="369332"/>
              </a:xfrm>
              <a:prstGeom prst="rect">
                <a:avLst/>
              </a:prstGeom>
              <a:blipFill rotWithShape="1">
                <a:blip r:embed="rId4"/>
                <a:stretch>
                  <a:fillRect l="-231" t="-10000" b="-26667"/>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xmlns="" id="{B1780594-481B-8F45-B13C-D13C13759675}"/>
              </a:ext>
            </a:extLst>
          </p:cNvPr>
          <p:cNvSpPr txBox="1"/>
          <p:nvPr/>
        </p:nvSpPr>
        <p:spPr>
          <a:xfrm>
            <a:off x="4774712" y="2702242"/>
            <a:ext cx="2672526" cy="400110"/>
          </a:xfrm>
          <a:prstGeom prst="rect">
            <a:avLst/>
          </a:prstGeom>
          <a:noFill/>
        </p:spPr>
        <p:txBody>
          <a:bodyPr wrap="none" rtlCol="0">
            <a:spAutoFit/>
          </a:bodyPr>
          <a:lstStyle/>
          <a:p>
            <a:pPr algn="ctr"/>
            <a:r>
              <a:rPr lang="en-US" sz="2000" b="1" dirty="0">
                <a:solidFill>
                  <a:srgbClr val="00B0F0"/>
                </a:solidFill>
                <a:latin typeface="Century Gothic" panose="020B0502020202020204" pitchFamily="34" charset="0"/>
              </a:rPr>
              <a:t>Balanced accuracy</a:t>
            </a:r>
            <a:endParaRPr lang="ru-RU" sz="2000" b="1" dirty="0">
              <a:solidFill>
                <a:srgbClr val="00B0F0"/>
              </a:solidFill>
              <a:latin typeface="Century Gothic" panose="020B0502020202020204" pitchFamily="34" charset="0"/>
            </a:endParaRPr>
          </a:p>
        </p:txBody>
      </p:sp>
      <p:pic>
        <p:nvPicPr>
          <p:cNvPr id="11" name="Рисунок 10">
            <a:extLst>
              <a:ext uri="{FF2B5EF4-FFF2-40B4-BE49-F238E27FC236}">
                <a16:creationId xmlns:a16="http://schemas.microsoft.com/office/drawing/2014/main" xmlns="" id="{19C23617-6D7D-7B49-9A2D-E878707F7407}"/>
              </a:ext>
            </a:extLst>
          </p:cNvPr>
          <p:cNvPicPr>
            <a:picLocks noChangeAspect="1"/>
          </p:cNvPicPr>
          <p:nvPr/>
        </p:nvPicPr>
        <p:blipFill>
          <a:blip r:embed="rId5"/>
          <a:stretch>
            <a:fillRect/>
          </a:stretch>
        </p:blipFill>
        <p:spPr>
          <a:xfrm>
            <a:off x="869373" y="3200826"/>
            <a:ext cx="4915668" cy="2972265"/>
          </a:xfrm>
          <a:prstGeom prst="rect">
            <a:avLst/>
          </a:prstGeom>
        </p:spPr>
      </p:pic>
      <p:pic>
        <p:nvPicPr>
          <p:cNvPr id="16" name="Рисунок 15" descr="Изображение выглядит как текст&#10;&#10;Автоматически созданное описание">
            <a:extLst>
              <a:ext uri="{FF2B5EF4-FFF2-40B4-BE49-F238E27FC236}">
                <a16:creationId xmlns:a16="http://schemas.microsoft.com/office/drawing/2014/main" xmlns="" id="{4E34882A-AB42-ED46-BF83-476255F41368}"/>
              </a:ext>
            </a:extLst>
          </p:cNvPr>
          <p:cNvPicPr>
            <a:picLocks noChangeAspect="1"/>
          </p:cNvPicPr>
          <p:nvPr/>
        </p:nvPicPr>
        <p:blipFill>
          <a:blip r:embed="rId6"/>
          <a:stretch>
            <a:fillRect/>
          </a:stretch>
        </p:blipFill>
        <p:spPr>
          <a:xfrm>
            <a:off x="6367903" y="3200826"/>
            <a:ext cx="5113574" cy="2972265"/>
          </a:xfrm>
          <a:prstGeom prst="rect">
            <a:avLst/>
          </a:prstGeom>
        </p:spPr>
      </p:pic>
      <p:sp>
        <p:nvSpPr>
          <p:cNvPr id="13" name="Заголовок 3">
            <a:extLst>
              <a:ext uri="{FF2B5EF4-FFF2-40B4-BE49-F238E27FC236}">
                <a16:creationId xmlns:a16="http://schemas.microsoft.com/office/drawing/2014/main" xmlns="" id="{9055FCEB-A8D1-254A-8120-8E711FF3D6B8}"/>
              </a:ext>
            </a:extLst>
          </p:cNvPr>
          <p:cNvSpPr txBox="1">
            <a:spLocks/>
          </p:cNvSpPr>
          <p:nvPr/>
        </p:nvSpPr>
        <p:spPr>
          <a:xfrm>
            <a:off x="725277" y="246749"/>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dirty="0" smtClean="0">
                <a:solidFill>
                  <a:schemeClr val="bg1"/>
                </a:solidFill>
                <a:latin typeface="Century Gothic" panose="020B0502020202020204" pitchFamily="34" charset="0"/>
              </a:rPr>
              <a:t>МЕТРИКИ БИНАРНОЙ КЛАССИФИКАЦИИ </a:t>
            </a:r>
            <a:endParaRPr lang="ru-RU" sz="4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1978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5090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p:pic>
        <p:nvPicPr>
          <p:cNvPr id="3" name="Рисунок 2">
            <a:extLst>
              <a:ext uri="{FF2B5EF4-FFF2-40B4-BE49-F238E27FC236}">
                <a16:creationId xmlns:a16="http://schemas.microsoft.com/office/drawing/2014/main" xmlns="" id="{F1E50C70-6AA7-7848-BD51-1CDE47606346}"/>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1283242" y="1858187"/>
            <a:ext cx="5003258" cy="4801705"/>
          </a:xfrm>
          <a:prstGeom prst="rect">
            <a:avLst/>
          </a:prstGeom>
        </p:spPr>
      </p:pic>
      <p:sp>
        <p:nvSpPr>
          <p:cNvPr id="5" name="Прямоугольник 4">
            <a:extLst>
              <a:ext uri="{FF2B5EF4-FFF2-40B4-BE49-F238E27FC236}">
                <a16:creationId xmlns:a16="http://schemas.microsoft.com/office/drawing/2014/main" xmlns="" id="{5B01458C-7A98-8343-9784-6ECDC5464C22}"/>
              </a:ext>
            </a:extLst>
          </p:cNvPr>
          <p:cNvSpPr/>
          <p:nvPr/>
        </p:nvSpPr>
        <p:spPr>
          <a:xfrm>
            <a:off x="6582405" y="4058984"/>
            <a:ext cx="3379451" cy="400110"/>
          </a:xfrm>
          <a:prstGeom prst="rect">
            <a:avLst/>
          </a:prstGeom>
        </p:spPr>
        <p:txBody>
          <a:bodyPr wrap="none">
            <a:spAutoFit/>
          </a:bodyPr>
          <a:lstStyle/>
          <a:p>
            <a:r>
              <a:rPr lang="en-US" sz="2000" b="1" dirty="0">
                <a:solidFill>
                  <a:srgbClr val="00B0F0"/>
                </a:solidFill>
                <a:effectLst/>
                <a:latin typeface="Century Gothic" panose="020B0502020202020204" pitchFamily="34" charset="0"/>
              </a:rPr>
              <a:t>AUC</a:t>
            </a:r>
            <a:r>
              <a:rPr lang="en-US" sz="2000" b="0" dirty="0">
                <a:solidFill>
                  <a:srgbClr val="222222"/>
                </a:solidFill>
                <a:effectLst/>
                <a:latin typeface="Century Gothic" panose="020B0502020202020204" pitchFamily="34" charset="0"/>
              </a:rPr>
              <a:t> — Area Under Curve</a:t>
            </a:r>
            <a:endParaRPr lang="ru-RU" sz="2000" dirty="0">
              <a:latin typeface="Century Gothic" panose="020B0502020202020204" pitchFamily="34" charset="0"/>
            </a:endParaRPr>
          </a:p>
        </p:txBody>
      </p:sp>
      <p:sp>
        <p:nvSpPr>
          <p:cNvPr id="6" name="Прямоугольник 5">
            <a:extLst>
              <a:ext uri="{FF2B5EF4-FFF2-40B4-BE49-F238E27FC236}">
                <a16:creationId xmlns:a16="http://schemas.microsoft.com/office/drawing/2014/main" xmlns="" id="{D0C7939B-10BE-A846-99B4-649510B004CB}"/>
              </a:ext>
            </a:extLst>
          </p:cNvPr>
          <p:cNvSpPr/>
          <p:nvPr/>
        </p:nvSpPr>
        <p:spPr>
          <a:xfrm>
            <a:off x="6582405" y="2761511"/>
            <a:ext cx="4418970" cy="1015663"/>
          </a:xfrm>
          <a:prstGeom prst="rect">
            <a:avLst/>
          </a:prstGeom>
        </p:spPr>
        <p:txBody>
          <a:bodyPr wrap="square">
            <a:spAutoFit/>
          </a:bodyPr>
          <a:lstStyle/>
          <a:p>
            <a:r>
              <a:rPr lang="en-US" sz="2000" b="1" i="0" dirty="0">
                <a:solidFill>
                  <a:srgbClr val="00B0F0"/>
                </a:solidFill>
                <a:effectLst/>
                <a:latin typeface="Century Gothic" panose="020B0502020202020204" pitchFamily="34" charset="0"/>
              </a:rPr>
              <a:t>AUC ROC</a:t>
            </a:r>
            <a:r>
              <a:rPr lang="en-US" sz="2000" b="0" i="0" dirty="0">
                <a:solidFill>
                  <a:srgbClr val="444444"/>
                </a:solidFill>
                <a:effectLst/>
                <a:latin typeface="Century Gothic" panose="020B0502020202020204" pitchFamily="34" charset="0"/>
              </a:rPr>
              <a:t> – </a:t>
            </a:r>
            <a:r>
              <a:rPr lang="ru-RU" sz="2000" b="0" i="0" dirty="0">
                <a:solidFill>
                  <a:srgbClr val="444444"/>
                </a:solidFill>
                <a:effectLst/>
                <a:latin typeface="Century Gothic" panose="020B0502020202020204" pitchFamily="34" charset="0"/>
              </a:rPr>
              <a:t>площадь под </a:t>
            </a:r>
            <a:r>
              <a:rPr lang="en-US" sz="2000" b="0" i="0" dirty="0">
                <a:solidFill>
                  <a:srgbClr val="444444"/>
                </a:solidFill>
                <a:effectLst/>
                <a:latin typeface="Century Gothic" panose="020B0502020202020204" pitchFamily="34" charset="0"/>
              </a:rPr>
              <a:t>ROC-</a:t>
            </a:r>
            <a:r>
              <a:rPr lang="ru-RU" sz="2000" b="0" i="0" dirty="0">
                <a:solidFill>
                  <a:srgbClr val="444444"/>
                </a:solidFill>
                <a:effectLst/>
                <a:latin typeface="Century Gothic" panose="020B0502020202020204" pitchFamily="34" charset="0"/>
              </a:rPr>
              <a:t>кривой – часто используют для оценивания качества</a:t>
            </a:r>
            <a:endParaRPr lang="ru-RU" sz="2000" dirty="0">
              <a:latin typeface="Century Gothic" panose="020B0502020202020204" pitchFamily="34" charset="0"/>
            </a:endParaRPr>
          </a:p>
        </p:txBody>
      </p:sp>
      <p:sp>
        <p:nvSpPr>
          <p:cNvPr id="2" name="Прямоугольник 1">
            <a:extLst>
              <a:ext uri="{FF2B5EF4-FFF2-40B4-BE49-F238E27FC236}">
                <a16:creationId xmlns:a16="http://schemas.microsoft.com/office/drawing/2014/main" xmlns="" id="{C8EEFEF7-58C6-924A-B76F-4FEDBD0BAA76}"/>
              </a:ext>
            </a:extLst>
          </p:cNvPr>
          <p:cNvSpPr/>
          <p:nvPr/>
        </p:nvSpPr>
        <p:spPr>
          <a:xfrm>
            <a:off x="6582404" y="5952006"/>
            <a:ext cx="5121915" cy="707886"/>
          </a:xfrm>
          <a:prstGeom prst="rect">
            <a:avLst/>
          </a:prstGeom>
        </p:spPr>
        <p:txBody>
          <a:bodyPr wrap="square">
            <a:spAutoFit/>
          </a:bodyPr>
          <a:lstStyle/>
          <a:p>
            <a:r>
              <a:rPr lang="en-US" sz="1000" dirty="0">
                <a:latin typeface="Century Gothic" panose="020B0502020202020204" pitchFamily="34" charset="0"/>
                <a:hlinkClick r:id="rId5"/>
              </a:rPr>
              <a:t>https://dyakonov.org/2017/07/28/auc-roc-%D0%BF%D0%BB%D0%BE%D1%89%D0%B0%D0%B4%D1%8C-%D0%BF%D0%BE%D0%B4-%D0%BA%D1%80%D0%B8%D0%B2%D0%BE%D0%B9-%D0%BE%D1%88%D0%B8%D0%B1%D0%BE%D0%BA/</a:t>
            </a:r>
            <a:endParaRPr lang="ru-RU" sz="1000" dirty="0">
              <a:latin typeface="Century Gothic" panose="020B0502020202020204" pitchFamily="34" charset="0"/>
            </a:endParaRPr>
          </a:p>
        </p:txBody>
      </p:sp>
      <p:pic>
        <p:nvPicPr>
          <p:cNvPr id="10" name="Picture 2" descr="D:\Наташа\корел\сувалкина\презентация НЕЙРОНКИ\9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1161" y="1093174"/>
            <a:ext cx="5431316" cy="765013"/>
          </a:xfrm>
          <a:prstGeom prst="rect">
            <a:avLst/>
          </a:prstGeom>
          <a:noFill/>
          <a:extLst>
            <a:ext uri="{909E8E84-426E-40DD-AFC4-6F175D3DCCD1}">
              <a14:hiddenFill xmlns:a14="http://schemas.microsoft.com/office/drawing/2010/main">
                <a:solidFill>
                  <a:srgbClr val="FFFFFF"/>
                </a:solidFill>
              </a14:hiddenFill>
            </a:ext>
          </a:extLst>
        </p:spPr>
      </p:pic>
      <p:sp>
        <p:nvSpPr>
          <p:cNvPr id="11"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b="1" dirty="0" smtClean="0">
                <a:solidFill>
                  <a:srgbClr val="00B0F0"/>
                </a:solidFill>
                <a:latin typeface="Century Gothic" panose="020B0502020202020204" pitchFamily="34" charset="0"/>
              </a:rPr>
              <a:t>МЕТРИКИ БИНАРНОЙ КЛАССИФИКАЦИИ </a:t>
            </a:r>
            <a:endParaRPr lang="ru-RU" sz="4000" b="1" dirty="0">
              <a:solidFill>
                <a:srgbClr val="00B0F0"/>
              </a:solidFill>
              <a:latin typeface="Century Gothic" panose="020B0502020202020204" pitchFamily="34" charset="0"/>
            </a:endParaRPr>
          </a:p>
        </p:txBody>
      </p:sp>
      <p:sp>
        <p:nvSpPr>
          <p:cNvPr id="13" name="Прямоугольник 12"/>
          <p:cNvSpPr/>
          <p:nvPr/>
        </p:nvSpPr>
        <p:spPr>
          <a:xfrm>
            <a:off x="4619475" y="1145754"/>
            <a:ext cx="2953051" cy="646331"/>
          </a:xfrm>
          <a:prstGeom prst="rect">
            <a:avLst/>
          </a:prstGeom>
        </p:spPr>
        <p:txBody>
          <a:bodyPr wrap="none">
            <a:spAutoFit/>
          </a:bodyPr>
          <a:lstStyle/>
          <a:p>
            <a:pPr algn="ctr"/>
            <a:r>
              <a:rPr lang="en-US" sz="3600" b="1" dirty="0">
                <a:solidFill>
                  <a:schemeClr val="bg1"/>
                </a:solidFill>
                <a:latin typeface="Century Gothic" panose="020B0502020202020204" pitchFamily="34" charset="0"/>
              </a:rPr>
              <a:t>ROC </a:t>
            </a:r>
            <a:r>
              <a:rPr lang="ru-RU" sz="3600" b="1" dirty="0">
                <a:solidFill>
                  <a:schemeClr val="bg1"/>
                </a:solidFill>
                <a:latin typeface="Century Gothic" panose="020B0502020202020204" pitchFamily="34" charset="0"/>
              </a:rPr>
              <a:t>кривая</a:t>
            </a:r>
          </a:p>
        </p:txBody>
      </p:sp>
    </p:spTree>
    <p:extLst>
      <p:ext uri="{BB962C8B-B14F-4D97-AF65-F5344CB8AC3E}">
        <p14:creationId xmlns:p14="http://schemas.microsoft.com/office/powerpoint/2010/main" val="2961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Наташа\корел\сувалкина\презентация НЕЙРОНКИ\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2185" y="1008766"/>
            <a:ext cx="7315200" cy="765013"/>
          </a:xfrm>
          <a:prstGeom prst="rect">
            <a:avLst/>
          </a:prstGeom>
          <a:noFill/>
          <a:extLst>
            <a:ext uri="{909E8E84-426E-40DD-AFC4-6F175D3DCCD1}">
              <a14:hiddenFill xmlns:a14="http://schemas.microsoft.com/office/drawing/2010/main">
                <a:solidFill>
                  <a:srgbClr val="FFFFFF"/>
                </a:solidFill>
              </a14:hiddenFill>
            </a:ext>
          </a:extLst>
        </p:spPr>
      </p:pic>
      <p:sp>
        <p:nvSpPr>
          <p:cNvPr id="8" name="Заголовок 3">
            <a:extLst>
              <a:ext uri="{FF2B5EF4-FFF2-40B4-BE49-F238E27FC236}">
                <a16:creationId xmlns:a16="http://schemas.microsoft.com/office/drawing/2014/main" xmlns="" id="{9055FCEB-A8D1-254A-8120-8E711FF3D6B8}"/>
              </a:ext>
            </a:extLst>
          </p:cNvPr>
          <p:cNvSpPr txBox="1">
            <a:spLocks/>
          </p:cNvSpPr>
          <p:nvPr/>
        </p:nvSpPr>
        <p:spPr>
          <a:xfrm>
            <a:off x="96129" y="49799"/>
            <a:ext cx="11999742"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3800" b="1" dirty="0" smtClean="0">
                <a:solidFill>
                  <a:srgbClr val="00B0F0"/>
                </a:solidFill>
                <a:latin typeface="Century Gothic" panose="020B0502020202020204" pitchFamily="34" charset="0"/>
              </a:rPr>
              <a:t>МЕТРИКИ МНОЖЕСТВЕННОЙ КЛАССИФИКАЦИИ </a:t>
            </a:r>
            <a:endParaRPr lang="ru-RU" sz="3800" b="1" dirty="0">
              <a:solidFill>
                <a:srgbClr val="00B0F0"/>
              </a:solidFill>
              <a:latin typeface="Century Gothic" panose="020B0502020202020204" pitchFamily="34" charset="0"/>
            </a:endParaRPr>
          </a:p>
        </p:txBody>
      </p:sp>
      <p:sp>
        <p:nvSpPr>
          <p:cNvPr id="11" name="Прямоугольник 10"/>
          <p:cNvSpPr/>
          <p:nvPr/>
        </p:nvSpPr>
        <p:spPr>
          <a:xfrm>
            <a:off x="3228869" y="1061346"/>
            <a:ext cx="5734263" cy="646331"/>
          </a:xfrm>
          <a:prstGeom prst="rect">
            <a:avLst/>
          </a:prstGeom>
        </p:spPr>
        <p:txBody>
          <a:bodyPr wrap="none">
            <a:spAutoFit/>
          </a:bodyPr>
          <a:lstStyle/>
          <a:p>
            <a:pPr algn="ctr"/>
            <a:r>
              <a:rPr lang="en-US" sz="3600" b="1" dirty="0">
                <a:solidFill>
                  <a:schemeClr val="bg1"/>
                </a:solidFill>
                <a:latin typeface="Century Gothic" panose="020B0502020202020204" pitchFamily="34" charset="0"/>
              </a:rPr>
              <a:t>Confusion matrix (MNIST)</a:t>
            </a: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5090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p:pic>
        <p:nvPicPr>
          <p:cNvPr id="10" name="Рисунок 9">
            <a:extLst>
              <a:ext uri="{FF2B5EF4-FFF2-40B4-BE49-F238E27FC236}">
                <a16:creationId xmlns:a16="http://schemas.microsoft.com/office/drawing/2014/main" xmlns="" id="{BD251581-0F86-D94C-A5B9-ED69BE71A9C4}"/>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3157539" y="1850906"/>
            <a:ext cx="5644136" cy="4862224"/>
          </a:xfrm>
          <a:prstGeom prst="rect">
            <a:avLst/>
          </a:prstGeom>
        </p:spPr>
      </p:pic>
    </p:spTree>
    <p:extLst>
      <p:ext uri="{BB962C8B-B14F-4D97-AF65-F5344CB8AC3E}">
        <p14:creationId xmlns:p14="http://schemas.microsoft.com/office/powerpoint/2010/main" val="428727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7" y="5736308"/>
            <a:ext cx="3249637" cy="3474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62" y="4829475"/>
            <a:ext cx="3249637" cy="347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Наташа\корел\сувалкина\презентация НЕЙРОНКИ\9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185" y="1008766"/>
            <a:ext cx="7315200" cy="765013"/>
          </a:xfrm>
          <a:prstGeom prst="rect">
            <a:avLst/>
          </a:prstGeom>
          <a:noFill/>
          <a:extLst>
            <a:ext uri="{909E8E84-426E-40DD-AFC4-6F175D3DCCD1}">
              <a14:hiddenFill xmlns:a14="http://schemas.microsoft.com/office/drawing/2010/main">
                <a:solidFill>
                  <a:srgbClr val="FFFFFF"/>
                </a:solidFill>
              </a14:hiddenFill>
            </a:ext>
          </a:extLst>
        </p:spPr>
      </p:pic>
      <p:sp>
        <p:nvSpPr>
          <p:cNvPr id="10" name="Заголовок 3">
            <a:extLst>
              <a:ext uri="{FF2B5EF4-FFF2-40B4-BE49-F238E27FC236}">
                <a16:creationId xmlns:a16="http://schemas.microsoft.com/office/drawing/2014/main" xmlns="" id="{9055FCEB-A8D1-254A-8120-8E711FF3D6B8}"/>
              </a:ext>
            </a:extLst>
          </p:cNvPr>
          <p:cNvSpPr txBox="1">
            <a:spLocks/>
          </p:cNvSpPr>
          <p:nvPr/>
        </p:nvSpPr>
        <p:spPr>
          <a:xfrm>
            <a:off x="96129" y="49799"/>
            <a:ext cx="11999742"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3800" b="1" dirty="0" smtClean="0">
                <a:solidFill>
                  <a:srgbClr val="00B0F0"/>
                </a:solidFill>
                <a:latin typeface="Century Gothic" panose="020B0502020202020204" pitchFamily="34" charset="0"/>
              </a:rPr>
              <a:t>МЕТРИКИ МНОЖЕСТВЕННОЙ КЛАССИФИКАЦИИ </a:t>
            </a:r>
            <a:endParaRPr lang="ru-RU" sz="3800" b="1" dirty="0">
              <a:solidFill>
                <a:srgbClr val="00B0F0"/>
              </a:solidFill>
              <a:latin typeface="Century Gothic" panose="020B0502020202020204" pitchFamily="34" charset="0"/>
            </a:endParaRPr>
          </a:p>
        </p:txBody>
      </p:sp>
      <p:sp>
        <p:nvSpPr>
          <p:cNvPr id="11" name="Прямоугольник 10"/>
          <p:cNvSpPr/>
          <p:nvPr/>
        </p:nvSpPr>
        <p:spPr>
          <a:xfrm>
            <a:off x="4080064" y="1061346"/>
            <a:ext cx="4031873" cy="646331"/>
          </a:xfrm>
          <a:prstGeom prst="rect">
            <a:avLst/>
          </a:prstGeom>
        </p:spPr>
        <p:txBody>
          <a:bodyPr wrap="none">
            <a:spAutoFit/>
          </a:bodyPr>
          <a:lstStyle/>
          <a:p>
            <a:pPr algn="ctr"/>
            <a:r>
              <a:rPr lang="en-US" sz="3600" b="1" dirty="0">
                <a:solidFill>
                  <a:schemeClr val="bg1"/>
                </a:solidFill>
                <a:latin typeface="Century Gothic" panose="020B0502020202020204" pitchFamily="34" charset="0"/>
              </a:rPr>
              <a:t>Precision / Recall</a:t>
            </a: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5090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mc:AlternateContent xmlns:mc="http://schemas.openxmlformats.org/markup-compatibility/2006">
        <mc:Choice xmlns:a14="http://schemas.microsoft.com/office/drawing/2010/main" Requires="a14">
          <p:graphicFrame>
            <p:nvGraphicFramePr>
              <p:cNvPr id="5" name="Таблица 4">
                <a:extLst>
                  <a:ext uri="{FF2B5EF4-FFF2-40B4-BE49-F238E27FC236}">
                    <a16:creationId xmlns:a16="http://schemas.microsoft.com/office/drawing/2014/main" xmlns="" id="{3D0067EE-FEBD-004E-AB6D-E6CB44D9DB58}"/>
                  </a:ext>
                </a:extLst>
              </p:cNvPr>
              <p:cNvGraphicFramePr>
                <a:graphicFrameLocks noGrp="1"/>
              </p:cNvGraphicFramePr>
              <p:nvPr>
                <p:extLst>
                  <p:ext uri="{D42A27DB-BD31-4B8C-83A1-F6EECF244321}">
                    <p14:modId xmlns:p14="http://schemas.microsoft.com/office/powerpoint/2010/main" val="603446675"/>
                  </p:ext>
                </p:extLst>
              </p:nvPr>
            </p:nvGraphicFramePr>
            <p:xfrm>
              <a:off x="5135819" y="2113361"/>
              <a:ext cx="5952236" cy="2156551"/>
            </p:xfrm>
            <a:graphic>
              <a:graphicData uri="http://schemas.openxmlformats.org/drawingml/2006/table">
                <a:tbl>
                  <a:tblPr firstRow="1" bandRow="1">
                    <a:tableStyleId>{5FD0F851-EC5A-4D38-B0AD-8093EC10F338}</a:tableStyleId>
                  </a:tblPr>
                  <a:tblGrid>
                    <a:gridCol w="2063776">
                      <a:extLst>
                        <a:ext uri="{9D8B030D-6E8A-4147-A177-3AD203B41FA5}">
                          <a16:colId xmlns:a16="http://schemas.microsoft.com/office/drawing/2014/main" xmlns="" val="2261427172"/>
                        </a:ext>
                      </a:extLst>
                    </a:gridCol>
                    <a:gridCol w="1396825">
                      <a:extLst>
                        <a:ext uri="{9D8B030D-6E8A-4147-A177-3AD203B41FA5}">
                          <a16:colId xmlns:a16="http://schemas.microsoft.com/office/drawing/2014/main" xmlns="" val="36714474"/>
                        </a:ext>
                      </a:extLst>
                    </a:gridCol>
                    <a:gridCol w="1308736">
                      <a:extLst>
                        <a:ext uri="{9D8B030D-6E8A-4147-A177-3AD203B41FA5}">
                          <a16:colId xmlns:a16="http://schemas.microsoft.com/office/drawing/2014/main" xmlns="" val="3705875775"/>
                        </a:ext>
                      </a:extLst>
                    </a:gridCol>
                    <a:gridCol w="1182899">
                      <a:extLst>
                        <a:ext uri="{9D8B030D-6E8A-4147-A177-3AD203B41FA5}">
                          <a16:colId xmlns:a16="http://schemas.microsoft.com/office/drawing/2014/main" xmlns="" val="2356214403"/>
                        </a:ext>
                      </a:extLst>
                    </a:gridCol>
                  </a:tblGrid>
                  <a:tr h="493273">
                    <a:tc>
                      <a:txBody>
                        <a:bodyPr/>
                        <a:lstStyle/>
                        <a:p>
                          <a:pPr algn="ctr"/>
                          <a:r>
                            <a:rPr lang="en-US" dirty="0"/>
                            <a:t>Actual\Prediction</a:t>
                          </a:r>
                          <a:endParaRPr lang="ru-RU" dirty="0"/>
                        </a:p>
                      </a:txBody>
                      <a:tcPr/>
                    </a:tc>
                    <a:tc>
                      <a:txBody>
                        <a:bodyPr/>
                        <a:lstStyle/>
                        <a:p>
                          <a:pPr algn="ctr"/>
                          <a:r>
                            <a:rPr lang="en-US" dirty="0"/>
                            <a:t>Class 1</a:t>
                          </a:r>
                          <a:endParaRPr lang="ru-RU" dirty="0"/>
                        </a:p>
                      </a:txBody>
                      <a:tcPr/>
                    </a:tc>
                    <a:tc>
                      <a:txBody>
                        <a:bodyPr/>
                        <a:lstStyle/>
                        <a:p>
                          <a:pPr algn="ctr"/>
                          <a:r>
                            <a:rPr lang="en-US" dirty="0"/>
                            <a:t>Class 2</a:t>
                          </a:r>
                          <a:endParaRPr lang="ru-RU" dirty="0"/>
                        </a:p>
                      </a:txBody>
                      <a:tcPr/>
                    </a:tc>
                    <a:tc>
                      <a:txBody>
                        <a:bodyPr/>
                        <a:lstStyle/>
                        <a:p>
                          <a:pPr algn="ctr"/>
                          <a:r>
                            <a:rPr lang="en-US" dirty="0"/>
                            <a:t>Class 3</a:t>
                          </a:r>
                          <a:endParaRPr lang="ru-RU" dirty="0"/>
                        </a:p>
                      </a:txBody>
                      <a:tcPr/>
                    </a:tc>
                    <a:extLst>
                      <a:ext uri="{0D108BD9-81ED-4DB2-BD59-A6C34878D82A}">
                        <a16:rowId xmlns:a16="http://schemas.microsoft.com/office/drawing/2014/main" xmlns="" val="1040305315"/>
                      </a:ext>
                    </a:extLst>
                  </a:tr>
                  <a:tr h="554426">
                    <a:tc>
                      <a:txBody>
                        <a:bodyPr/>
                        <a:lstStyle/>
                        <a:p>
                          <a:pPr algn="ctr"/>
                          <a:r>
                            <a:rPr lang="en-US" dirty="0"/>
                            <a:t>Class 1</a:t>
                          </a:r>
                          <a:endParaRPr lang="ru-RU"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𝑡𝑝</m:t>
                                    </m:r>
                                  </m:e>
                                  <m:sub>
                                    <m:r>
                                      <a:rPr lang="en-US" dirty="0" smtClean="0"/>
                                      <m:t>1</m:t>
                                    </m:r>
                                  </m:sub>
                                </m:sSub>
                              </m:oMath>
                            </m:oMathPara>
                          </a14:m>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𝑓𝑛</m:t>
                                    </m:r>
                                  </m:e>
                                  <m:sub>
                                    <m:r>
                                      <a:rPr lang="en-US" dirty="0" smtClean="0"/>
                                      <m:t>1,2</m:t>
                                    </m:r>
                                  </m:sub>
                                </m:sSub>
                              </m:oMath>
                            </m:oMathPara>
                          </a14:m>
                          <a:endParaRPr lang="ru-R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𝑓𝑛</m:t>
                                    </m:r>
                                  </m:e>
                                  <m:sub>
                                    <m:r>
                                      <a:rPr lang="en-US" dirty="0" smtClean="0"/>
                                      <m:t>1,3</m:t>
                                    </m:r>
                                  </m:sub>
                                </m:sSub>
                              </m:oMath>
                            </m:oMathPara>
                          </a14:m>
                          <a:endParaRPr lang="ru-RU" dirty="0"/>
                        </a:p>
                      </a:txBody>
                      <a:tcPr/>
                    </a:tc>
                    <a:extLst>
                      <a:ext uri="{0D108BD9-81ED-4DB2-BD59-A6C34878D82A}">
                        <a16:rowId xmlns:a16="http://schemas.microsoft.com/office/drawing/2014/main" xmlns="" val="1410635173"/>
                      </a:ext>
                    </a:extLst>
                  </a:tr>
                  <a:tr h="554426">
                    <a:tc>
                      <a:txBody>
                        <a:bodyPr/>
                        <a:lstStyle/>
                        <a:p>
                          <a:pPr algn="ctr"/>
                          <a:r>
                            <a:rPr lang="en-US" dirty="0"/>
                            <a:t>Class 2</a:t>
                          </a:r>
                          <a:endParaRPr lang="ru-RU"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𝑓𝑝</m:t>
                                    </m:r>
                                  </m:e>
                                  <m:sub>
                                    <m:r>
                                      <a:rPr lang="en-US" dirty="0" smtClean="0"/>
                                      <m:t>2,1</m:t>
                                    </m:r>
                                  </m:sub>
                                </m:sSub>
                              </m:oMath>
                            </m:oMathPara>
                          </a14:m>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𝑡𝑝</m:t>
                                    </m:r>
                                  </m:e>
                                  <m:sub>
                                    <m:r>
                                      <a:rPr lang="en-US" dirty="0" smtClean="0"/>
                                      <m:t>2</m:t>
                                    </m:r>
                                  </m:sub>
                                </m:sSub>
                              </m:oMath>
                            </m:oMathPara>
                          </a14:m>
                          <a:endParaRPr lang="ru-R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𝑓𝑛</m:t>
                                    </m:r>
                                  </m:e>
                                  <m:sub>
                                    <m:r>
                                      <a:rPr lang="en-US" dirty="0" smtClean="0"/>
                                      <m:t>2,3</m:t>
                                    </m:r>
                                  </m:sub>
                                </m:sSub>
                              </m:oMath>
                            </m:oMathPara>
                          </a14:m>
                          <a:endParaRPr lang="ru-RU" dirty="0"/>
                        </a:p>
                      </a:txBody>
                      <a:tcPr/>
                    </a:tc>
                    <a:extLst>
                      <a:ext uri="{0D108BD9-81ED-4DB2-BD59-A6C34878D82A}">
                        <a16:rowId xmlns:a16="http://schemas.microsoft.com/office/drawing/2014/main" xmlns="" val="1499304077"/>
                      </a:ext>
                    </a:extLst>
                  </a:tr>
                  <a:tr h="554426">
                    <a:tc>
                      <a:txBody>
                        <a:bodyPr/>
                        <a:lstStyle/>
                        <a:p>
                          <a:pPr algn="ctr"/>
                          <a:r>
                            <a:rPr lang="en-US" dirty="0"/>
                            <a:t>Class 3</a:t>
                          </a:r>
                          <a:endParaRPr lang="ru-RU"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𝑓𝑝</m:t>
                                    </m:r>
                                  </m:e>
                                  <m:sub>
                                    <m:r>
                                      <a:rPr lang="en-US" dirty="0" smtClean="0"/>
                                      <m:t>3,1</m:t>
                                    </m:r>
                                  </m:sub>
                                </m:sSub>
                              </m:oMath>
                            </m:oMathPara>
                          </a14:m>
                          <a:endParaRPr lang="ru-RU"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𝑓𝑝</m:t>
                                    </m:r>
                                  </m:e>
                                  <m:sub>
                                    <m:r>
                                      <a:rPr lang="en-US" dirty="0" smtClean="0"/>
                                      <m:t>3,2</m:t>
                                    </m:r>
                                  </m:sub>
                                </m:sSub>
                              </m:oMath>
                            </m:oMathPara>
                          </a14:m>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dirty="0" smtClean="0"/>
                                    </m:ctrlPr>
                                  </m:sSubPr>
                                  <m:e>
                                    <m:r>
                                      <a:rPr lang="en-US" dirty="0" smtClean="0"/>
                                      <m:t>𝑡𝑝</m:t>
                                    </m:r>
                                  </m:e>
                                  <m:sub>
                                    <m:r>
                                      <a:rPr lang="en-US" dirty="0" smtClean="0"/>
                                      <m:t>3</m:t>
                                    </m:r>
                                  </m:sub>
                                </m:sSub>
                              </m:oMath>
                            </m:oMathPara>
                          </a14:m>
                          <a:endParaRPr lang="ru-RU" dirty="0"/>
                        </a:p>
                      </a:txBody>
                      <a:tcPr/>
                    </a:tc>
                    <a:extLst>
                      <a:ext uri="{0D108BD9-81ED-4DB2-BD59-A6C34878D82A}">
                        <a16:rowId xmlns:a16="http://schemas.microsoft.com/office/drawing/2014/main" xmlns="" val="1943814063"/>
                      </a:ext>
                    </a:extLst>
                  </a:tr>
                </a:tbl>
              </a:graphicData>
            </a:graphic>
          </p:graphicFrame>
        </mc:Choice>
        <mc:Fallback>
          <p:graphicFrame>
            <p:nvGraphicFramePr>
              <p:cNvPr id="5" name="Таблица 4">
                <a:extLst>
                  <a:ext uri="{FF2B5EF4-FFF2-40B4-BE49-F238E27FC236}">
                    <a16:creationId xmlns:a16="http://schemas.microsoft.com/office/drawing/2014/main" xmlns:a14="http://schemas.microsoft.com/office/drawing/2010/main" xmlns="" id="{3D0067EE-FEBD-004E-AB6D-E6CB44D9DB58}"/>
                  </a:ext>
                </a:extLst>
              </p:cNvPr>
              <p:cNvGraphicFramePr>
                <a:graphicFrameLocks noGrp="1"/>
              </p:cNvGraphicFramePr>
              <p:nvPr>
                <p:extLst>
                  <p:ext uri="{D42A27DB-BD31-4B8C-83A1-F6EECF244321}">
                    <p14:modId xmlns:p14="http://schemas.microsoft.com/office/powerpoint/2010/main" val="603446675"/>
                  </p:ext>
                </p:extLst>
              </p:nvPr>
            </p:nvGraphicFramePr>
            <p:xfrm>
              <a:off x="5135819" y="2113361"/>
              <a:ext cx="5952236" cy="2156551"/>
            </p:xfrm>
            <a:graphic>
              <a:graphicData uri="http://schemas.openxmlformats.org/drawingml/2006/table">
                <a:tbl>
                  <a:tblPr firstRow="1" bandRow="1">
                    <a:tableStyleId>{5FD0F851-EC5A-4D38-B0AD-8093EC10F338}</a:tableStyleId>
                  </a:tblPr>
                  <a:tblGrid>
                    <a:gridCol w="2063776">
                      <a:extLst>
                        <a:ext uri="{9D8B030D-6E8A-4147-A177-3AD203B41FA5}">
                          <a16:colId xmlns:a16="http://schemas.microsoft.com/office/drawing/2014/main" xmlns:a14="http://schemas.microsoft.com/office/drawing/2010/main" xmlns="" val="2261427172"/>
                        </a:ext>
                      </a:extLst>
                    </a:gridCol>
                    <a:gridCol w="1396825">
                      <a:extLst>
                        <a:ext uri="{9D8B030D-6E8A-4147-A177-3AD203B41FA5}">
                          <a16:colId xmlns:a16="http://schemas.microsoft.com/office/drawing/2014/main" xmlns:a14="http://schemas.microsoft.com/office/drawing/2010/main" xmlns="" val="36714474"/>
                        </a:ext>
                      </a:extLst>
                    </a:gridCol>
                    <a:gridCol w="1308736">
                      <a:extLst>
                        <a:ext uri="{9D8B030D-6E8A-4147-A177-3AD203B41FA5}">
                          <a16:colId xmlns:a16="http://schemas.microsoft.com/office/drawing/2014/main" xmlns:a14="http://schemas.microsoft.com/office/drawing/2010/main" xmlns="" val="3705875775"/>
                        </a:ext>
                      </a:extLst>
                    </a:gridCol>
                    <a:gridCol w="1182899">
                      <a:extLst>
                        <a:ext uri="{9D8B030D-6E8A-4147-A177-3AD203B41FA5}">
                          <a16:colId xmlns:a16="http://schemas.microsoft.com/office/drawing/2014/main" xmlns:a14="http://schemas.microsoft.com/office/drawing/2010/main" xmlns="" val="2356214403"/>
                        </a:ext>
                      </a:extLst>
                    </a:gridCol>
                  </a:tblGrid>
                  <a:tr h="493273">
                    <a:tc>
                      <a:txBody>
                        <a:bodyPr/>
                        <a:lstStyle/>
                        <a:p>
                          <a:pPr algn="ctr"/>
                          <a:r>
                            <a:rPr lang="en-US" dirty="0"/>
                            <a:t>Actual\Prediction</a:t>
                          </a:r>
                          <a:endParaRPr lang="ru-RU" dirty="0"/>
                        </a:p>
                      </a:txBody>
                      <a:tcPr/>
                    </a:tc>
                    <a:tc>
                      <a:txBody>
                        <a:bodyPr/>
                        <a:lstStyle/>
                        <a:p>
                          <a:pPr algn="ctr"/>
                          <a:r>
                            <a:rPr lang="en-US" dirty="0"/>
                            <a:t>Class 1</a:t>
                          </a:r>
                          <a:endParaRPr lang="ru-RU" dirty="0"/>
                        </a:p>
                      </a:txBody>
                      <a:tcPr/>
                    </a:tc>
                    <a:tc>
                      <a:txBody>
                        <a:bodyPr/>
                        <a:lstStyle/>
                        <a:p>
                          <a:pPr algn="ctr"/>
                          <a:r>
                            <a:rPr lang="en-US" dirty="0"/>
                            <a:t>Class 2</a:t>
                          </a:r>
                          <a:endParaRPr lang="ru-RU" dirty="0"/>
                        </a:p>
                      </a:txBody>
                      <a:tcPr/>
                    </a:tc>
                    <a:tc>
                      <a:txBody>
                        <a:bodyPr/>
                        <a:lstStyle/>
                        <a:p>
                          <a:pPr algn="ctr"/>
                          <a:r>
                            <a:rPr lang="en-US" dirty="0"/>
                            <a:t>Class 3</a:t>
                          </a:r>
                          <a:endParaRPr lang="ru-RU" dirty="0"/>
                        </a:p>
                      </a:txBody>
                      <a:tcPr/>
                    </a:tc>
                    <a:extLst>
                      <a:ext uri="{0D108BD9-81ED-4DB2-BD59-A6C34878D82A}">
                        <a16:rowId xmlns:a16="http://schemas.microsoft.com/office/drawing/2014/main" xmlns:a14="http://schemas.microsoft.com/office/drawing/2010/main" xmlns="" val="1040305315"/>
                      </a:ext>
                    </a:extLst>
                  </a:tr>
                  <a:tr h="554426">
                    <a:tc>
                      <a:txBody>
                        <a:bodyPr/>
                        <a:lstStyle/>
                        <a:p>
                          <a:pPr algn="ctr"/>
                          <a:r>
                            <a:rPr lang="en-US" dirty="0"/>
                            <a:t>Class 1</a:t>
                          </a:r>
                          <a:endParaRPr lang="ru-RU" dirty="0">
                            <a:solidFill>
                              <a:schemeClr val="bg1"/>
                            </a:solidFill>
                          </a:endParaRPr>
                        </a:p>
                      </a:txBody>
                      <a:tcPr/>
                    </a:tc>
                    <a:tc>
                      <a:txBody>
                        <a:bodyPr/>
                        <a:lstStyle/>
                        <a:p>
                          <a:endParaRPr lang="ru-RU"/>
                        </a:p>
                      </a:txBody>
                      <a:tcPr>
                        <a:blipFill rotWithShape="1">
                          <a:blip r:embed="rId5"/>
                          <a:stretch>
                            <a:fillRect l="-148035" t="-95556" r="-178603" b="-203333"/>
                          </a:stretch>
                        </a:blipFill>
                      </a:tcPr>
                    </a:tc>
                    <a:tc>
                      <a:txBody>
                        <a:bodyPr/>
                        <a:lstStyle/>
                        <a:p>
                          <a:endParaRPr lang="ru-RU"/>
                        </a:p>
                      </a:txBody>
                      <a:tcPr>
                        <a:blipFill rotWithShape="1">
                          <a:blip r:embed="rId5"/>
                          <a:stretch>
                            <a:fillRect l="-264186" t="-95556" r="-90233" b="-203333"/>
                          </a:stretch>
                        </a:blipFill>
                      </a:tcPr>
                    </a:tc>
                    <a:tc>
                      <a:txBody>
                        <a:bodyPr/>
                        <a:lstStyle/>
                        <a:p>
                          <a:endParaRPr lang="ru-RU"/>
                        </a:p>
                      </a:txBody>
                      <a:tcPr>
                        <a:blipFill rotWithShape="1">
                          <a:blip r:embed="rId5"/>
                          <a:stretch>
                            <a:fillRect l="-403608" t="-95556" b="-203333"/>
                          </a:stretch>
                        </a:blipFill>
                      </a:tcPr>
                    </a:tc>
                    <a:extLst>
                      <a:ext uri="{0D108BD9-81ED-4DB2-BD59-A6C34878D82A}">
                        <a16:rowId xmlns:a16="http://schemas.microsoft.com/office/drawing/2014/main" xmlns:a14="http://schemas.microsoft.com/office/drawing/2010/main" xmlns="" val="1410635173"/>
                      </a:ext>
                    </a:extLst>
                  </a:tr>
                  <a:tr h="554426">
                    <a:tc>
                      <a:txBody>
                        <a:bodyPr/>
                        <a:lstStyle/>
                        <a:p>
                          <a:pPr algn="ctr"/>
                          <a:r>
                            <a:rPr lang="en-US" dirty="0"/>
                            <a:t>Class 2</a:t>
                          </a:r>
                          <a:endParaRPr lang="ru-RU" dirty="0">
                            <a:solidFill>
                              <a:schemeClr val="bg1"/>
                            </a:solidFill>
                          </a:endParaRPr>
                        </a:p>
                      </a:txBody>
                      <a:tcPr/>
                    </a:tc>
                    <a:tc>
                      <a:txBody>
                        <a:bodyPr/>
                        <a:lstStyle/>
                        <a:p>
                          <a:endParaRPr lang="ru-RU"/>
                        </a:p>
                      </a:txBody>
                      <a:tcPr>
                        <a:blipFill rotWithShape="1">
                          <a:blip r:embed="rId5"/>
                          <a:stretch>
                            <a:fillRect l="-148035" t="-193407" r="-178603" b="-101099"/>
                          </a:stretch>
                        </a:blipFill>
                      </a:tcPr>
                    </a:tc>
                    <a:tc>
                      <a:txBody>
                        <a:bodyPr/>
                        <a:lstStyle/>
                        <a:p>
                          <a:endParaRPr lang="ru-RU"/>
                        </a:p>
                      </a:txBody>
                      <a:tcPr>
                        <a:blipFill rotWithShape="1">
                          <a:blip r:embed="rId5"/>
                          <a:stretch>
                            <a:fillRect l="-264186" t="-193407" r="-90233" b="-101099"/>
                          </a:stretch>
                        </a:blipFill>
                      </a:tcPr>
                    </a:tc>
                    <a:tc>
                      <a:txBody>
                        <a:bodyPr/>
                        <a:lstStyle/>
                        <a:p>
                          <a:endParaRPr lang="ru-RU"/>
                        </a:p>
                      </a:txBody>
                      <a:tcPr>
                        <a:blipFill rotWithShape="1">
                          <a:blip r:embed="rId5"/>
                          <a:stretch>
                            <a:fillRect l="-403608" t="-193407" b="-101099"/>
                          </a:stretch>
                        </a:blipFill>
                      </a:tcPr>
                    </a:tc>
                    <a:extLst>
                      <a:ext uri="{0D108BD9-81ED-4DB2-BD59-A6C34878D82A}">
                        <a16:rowId xmlns:a16="http://schemas.microsoft.com/office/drawing/2014/main" xmlns:a14="http://schemas.microsoft.com/office/drawing/2010/main" xmlns="" val="1499304077"/>
                      </a:ext>
                    </a:extLst>
                  </a:tr>
                  <a:tr h="554426">
                    <a:tc>
                      <a:txBody>
                        <a:bodyPr/>
                        <a:lstStyle/>
                        <a:p>
                          <a:pPr algn="ctr"/>
                          <a:r>
                            <a:rPr lang="en-US" dirty="0"/>
                            <a:t>Class 3</a:t>
                          </a:r>
                          <a:endParaRPr lang="ru-RU" dirty="0">
                            <a:solidFill>
                              <a:schemeClr val="bg1"/>
                            </a:solidFill>
                          </a:endParaRPr>
                        </a:p>
                      </a:txBody>
                      <a:tcPr/>
                    </a:tc>
                    <a:tc>
                      <a:txBody>
                        <a:bodyPr/>
                        <a:lstStyle/>
                        <a:p>
                          <a:endParaRPr lang="ru-RU"/>
                        </a:p>
                      </a:txBody>
                      <a:tcPr>
                        <a:blipFill rotWithShape="1">
                          <a:blip r:embed="rId5"/>
                          <a:stretch>
                            <a:fillRect l="-148035" t="-293407" r="-178603" b="-1099"/>
                          </a:stretch>
                        </a:blipFill>
                      </a:tcPr>
                    </a:tc>
                    <a:tc>
                      <a:txBody>
                        <a:bodyPr/>
                        <a:lstStyle/>
                        <a:p>
                          <a:endParaRPr lang="ru-RU"/>
                        </a:p>
                      </a:txBody>
                      <a:tcPr>
                        <a:blipFill rotWithShape="1">
                          <a:blip r:embed="rId5"/>
                          <a:stretch>
                            <a:fillRect l="-264186" t="-293407" r="-90233" b="-1099"/>
                          </a:stretch>
                        </a:blipFill>
                      </a:tcPr>
                    </a:tc>
                    <a:tc>
                      <a:txBody>
                        <a:bodyPr/>
                        <a:lstStyle/>
                        <a:p>
                          <a:endParaRPr lang="ru-RU"/>
                        </a:p>
                      </a:txBody>
                      <a:tcPr>
                        <a:blipFill rotWithShape="1">
                          <a:blip r:embed="rId5"/>
                          <a:stretch>
                            <a:fillRect l="-403608" t="-293407" b="-1099"/>
                          </a:stretch>
                        </a:blipFill>
                      </a:tcPr>
                    </a:tc>
                    <a:extLst>
                      <a:ext uri="{0D108BD9-81ED-4DB2-BD59-A6C34878D82A}">
                        <a16:rowId xmlns:a16="http://schemas.microsoft.com/office/drawing/2014/main" xmlns:a14="http://schemas.microsoft.com/office/drawing/2010/main" xmlns="" val="1943814063"/>
                      </a:ext>
                    </a:extLst>
                  </a:tr>
                </a:tbl>
              </a:graphicData>
            </a:graphic>
          </p:graphicFrame>
        </mc:Fallback>
      </mc:AlternateContent>
      <mc:AlternateContent xmlns:mc="http://schemas.openxmlformats.org/markup-compatibility/2006">
        <mc:Choice xmlns:a14="http://schemas.microsoft.com/office/drawing/2010/main" Requires="a14">
          <p:sp>
            <p:nvSpPr>
              <p:cNvPr id="6" name="Прямоугольник 5">
                <a:extLst>
                  <a:ext uri="{FF2B5EF4-FFF2-40B4-BE49-F238E27FC236}">
                    <a16:creationId xmlns:a16="http://schemas.microsoft.com/office/drawing/2014/main" xmlns="" id="{58D8E67B-A760-294F-A82F-F1943011CEF8}"/>
                  </a:ext>
                </a:extLst>
              </p:cNvPr>
              <p:cNvSpPr/>
              <p:nvPr/>
            </p:nvSpPr>
            <p:spPr>
              <a:xfrm>
                <a:off x="956826" y="2049650"/>
                <a:ext cx="2831224" cy="1262140"/>
              </a:xfrm>
              <a:prstGeom prst="rect">
                <a:avLst/>
              </a:prstGeom>
            </p:spPr>
            <p:txBody>
              <a:bodyPr wrap="none">
                <a:spAutoFit/>
              </a:bodyPr>
              <a:lstStyle/>
              <a:p>
                <a:pPr marL="285750" indent="-285750">
                  <a:buClr>
                    <a:srgbClr val="00B0F0"/>
                  </a:buClr>
                  <a:buFont typeface="Arial" panose="020B0604020202020204" pitchFamily="34" charset="0"/>
                  <a:buChar char="•"/>
                </a:pPr>
                <a:r>
                  <a:rPr lang="ru-RU" dirty="0">
                    <a:latin typeface="Century Gothic" panose="020B0502020202020204" pitchFamily="34" charset="0"/>
                  </a:rPr>
                  <a:t>Микро-усреднение:</a:t>
                </a:r>
              </a:p>
              <a:p>
                <a:pPr lvl="1">
                  <a:buClr>
                    <a:srgbClr val="00B0F0"/>
                  </a:buClr>
                </a:pPr>
                <a14:m>
                  <m:oMath xmlns:m="http://schemas.openxmlformats.org/officeDocument/2006/math">
                    <m:sSub>
                      <m:sSubPr>
                        <m:ctrlPr>
                          <a:rPr lang="ru-RU" b="1" i="1" smtClean="0">
                            <a:latin typeface="Cambria Math"/>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𝒎𝒊𝒄𝒓𝒐</m:t>
                        </m:r>
                      </m:sub>
                    </m:sSub>
                    <m:r>
                      <a:rPr lang="en-US" b="1" i="1" smtClean="0">
                        <a:latin typeface="Cambria Math" panose="02040503050406030204" pitchFamily="18" charset="0"/>
                      </a:rPr>
                      <m:t>= </m:t>
                    </m:r>
                    <m:f>
                      <m:fPr>
                        <m:ctrlPr>
                          <a:rPr lang="en-US" b="1" i="1" smtClean="0">
                            <a:latin typeface="Cambria Math"/>
                          </a:rPr>
                        </m:ctrlPr>
                      </m:fPr>
                      <m:num>
                        <m:nary>
                          <m:naryPr>
                            <m:chr m:val="∑"/>
                            <m:subHide m:val="on"/>
                            <m:supHide m:val="on"/>
                            <m:ctrlPr>
                              <a:rPr lang="en-US" b="1" i="1" smtClean="0">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𝒕𝒑</m:t>
                                </m:r>
                              </m:e>
                              <m:sub>
                                <m:r>
                                  <a:rPr lang="en-US" b="1" i="1" smtClean="0">
                                    <a:latin typeface="Cambria Math" panose="02040503050406030204" pitchFamily="18" charset="0"/>
                                  </a:rPr>
                                  <m:t>𝒊</m:t>
                                </m:r>
                              </m:sub>
                            </m:sSub>
                          </m:e>
                        </m:nary>
                      </m:num>
                      <m:den>
                        <m:nary>
                          <m:naryPr>
                            <m:chr m:val="∑"/>
                            <m:subHide m:val="on"/>
                            <m:supHide m:val="on"/>
                            <m:ctrlPr>
                              <a:rPr lang="en-US" b="1" i="1" smtClean="0">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𝒕𝒑</m:t>
                                </m:r>
                              </m:e>
                              <m:sub>
                                <m:r>
                                  <a:rPr lang="en-US" b="1" i="1" smtClean="0">
                                    <a:latin typeface="Cambria Math" panose="02040503050406030204" pitchFamily="18" charset="0"/>
                                  </a:rPr>
                                  <m:t>𝒊</m:t>
                                </m:r>
                              </m:sub>
                            </m:sSub>
                          </m:e>
                        </m:nary>
                        <m:r>
                          <a:rPr lang="en-US" b="1" i="1" smtClean="0">
                            <a:latin typeface="Cambria Math" panose="02040503050406030204" pitchFamily="18" charset="0"/>
                          </a:rPr>
                          <m:t>+</m:t>
                        </m:r>
                        <m:nary>
                          <m:naryPr>
                            <m:chr m:val="∑"/>
                            <m:subHide m:val="on"/>
                            <m:supHide m:val="on"/>
                            <m:ctrlPr>
                              <a:rPr lang="en-US" b="1" i="1" smtClean="0">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𝒇𝒑</m:t>
                                </m:r>
                              </m:e>
                              <m:sub>
                                <m:r>
                                  <a:rPr lang="en-US" b="1" i="1" smtClean="0">
                                    <a:latin typeface="Cambria Math" panose="02040503050406030204" pitchFamily="18" charset="0"/>
                                  </a:rPr>
                                  <m:t>𝒊</m:t>
                                </m:r>
                              </m:sub>
                            </m:sSub>
                          </m:e>
                        </m:nary>
                      </m:den>
                    </m:f>
                  </m:oMath>
                </a14:m>
                <a:r>
                  <a:rPr lang="en-US" b="1" dirty="0">
                    <a:latin typeface="Century Gothic" panose="020B0502020202020204" pitchFamily="34" charset="0"/>
                  </a:rPr>
                  <a:t>;</a:t>
                </a:r>
              </a:p>
              <a:p>
                <a:pPr lvl="1">
                  <a:buClr>
                    <a:srgbClr val="00B0F0"/>
                  </a:buClr>
                </a:pPr>
                <a14:m>
                  <m:oMath xmlns:m="http://schemas.openxmlformats.org/officeDocument/2006/math">
                    <m:sSub>
                      <m:sSubPr>
                        <m:ctrlPr>
                          <a:rPr lang="ru-RU" b="1" i="1" smtClean="0">
                            <a:latin typeface="Cambria Math"/>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𝒎𝒊𝒄𝒓𝒐</m:t>
                        </m:r>
                      </m:sub>
                    </m:sSub>
                    <m:r>
                      <a:rPr lang="en-US" b="1" i="1" smtClean="0">
                        <a:latin typeface="Cambria Math" panose="02040503050406030204" pitchFamily="18" charset="0"/>
                      </a:rPr>
                      <m:t>=</m:t>
                    </m:r>
                    <m:f>
                      <m:fPr>
                        <m:ctrlPr>
                          <a:rPr lang="en-US" b="1" i="1">
                            <a:latin typeface="Cambria Math"/>
                          </a:rPr>
                        </m:ctrlPr>
                      </m:fPr>
                      <m:num>
                        <m:nary>
                          <m:naryPr>
                            <m:chr m:val="∑"/>
                            <m:subHide m:val="on"/>
                            <m:supHide m:val="on"/>
                            <m:ctrlPr>
                              <a:rPr lang="en-US" b="1" i="1">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𝒕𝒑</m:t>
                                </m:r>
                              </m:e>
                              <m:sub>
                                <m:r>
                                  <a:rPr lang="en-US" b="1" i="1" smtClean="0">
                                    <a:latin typeface="Cambria Math" panose="02040503050406030204" pitchFamily="18" charset="0"/>
                                  </a:rPr>
                                  <m:t>𝒊</m:t>
                                </m:r>
                              </m:sub>
                            </m:sSub>
                          </m:e>
                        </m:nary>
                      </m:num>
                      <m:den>
                        <m:nary>
                          <m:naryPr>
                            <m:chr m:val="∑"/>
                            <m:subHide m:val="on"/>
                            <m:supHide m:val="on"/>
                            <m:ctrlPr>
                              <a:rPr lang="en-US" b="1" i="1" smtClean="0">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𝒕𝒑</m:t>
                                </m:r>
                              </m:e>
                              <m:sub>
                                <m:r>
                                  <a:rPr lang="en-US" b="1" i="1" smtClean="0">
                                    <a:latin typeface="Cambria Math" panose="02040503050406030204" pitchFamily="18" charset="0"/>
                                  </a:rPr>
                                  <m:t>𝒊</m:t>
                                </m:r>
                              </m:sub>
                            </m:sSub>
                          </m:e>
                        </m:nary>
                        <m:r>
                          <a:rPr lang="en-US" b="1" i="1">
                            <a:latin typeface="Cambria Math" panose="02040503050406030204" pitchFamily="18" charset="0"/>
                          </a:rPr>
                          <m:t>+</m:t>
                        </m:r>
                        <m:nary>
                          <m:naryPr>
                            <m:chr m:val="∑"/>
                            <m:subHide m:val="on"/>
                            <m:supHide m:val="on"/>
                            <m:ctrlPr>
                              <a:rPr lang="en-US" b="1" i="1">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𝒇𝒏</m:t>
                                </m:r>
                              </m:e>
                              <m:sub>
                                <m:r>
                                  <a:rPr lang="en-US" b="1" i="1" smtClean="0">
                                    <a:latin typeface="Cambria Math" panose="02040503050406030204" pitchFamily="18" charset="0"/>
                                  </a:rPr>
                                  <m:t>𝒊</m:t>
                                </m:r>
                              </m:sub>
                            </m:sSub>
                          </m:e>
                        </m:nary>
                      </m:den>
                    </m:f>
                  </m:oMath>
                </a14:m>
                <a:r>
                  <a:rPr lang="en-US" b="1" dirty="0">
                    <a:latin typeface="Century Gothic" panose="020B0502020202020204" pitchFamily="34" charset="0"/>
                  </a:rPr>
                  <a:t>;</a:t>
                </a:r>
                <a:endParaRPr lang="ru-RU" b="1" dirty="0">
                  <a:latin typeface="Century Gothic" panose="020B0502020202020204" pitchFamily="34" charset="0"/>
                </a:endParaRPr>
              </a:p>
            </p:txBody>
          </p:sp>
        </mc:Choice>
        <mc:Fallback>
          <p:sp>
            <p:nvSpPr>
              <p:cNvPr id="6" name="Прямоугольник 5">
                <a:extLst>
                  <a:ext uri="{FF2B5EF4-FFF2-40B4-BE49-F238E27FC236}">
                    <a16:creationId xmlns:a16="http://schemas.microsoft.com/office/drawing/2014/main" xmlns:a14="http://schemas.microsoft.com/office/drawing/2010/main" xmlns="" id="{58D8E67B-A760-294F-A82F-F1943011CEF8}"/>
                  </a:ext>
                </a:extLst>
              </p:cNvPr>
              <p:cNvSpPr>
                <a:spLocks noRot="1" noChangeAspect="1" noMove="1" noResize="1" noEditPoints="1" noAdjustHandles="1" noChangeArrowheads="1" noChangeShapeType="1" noTextEdit="1"/>
              </p:cNvSpPr>
              <p:nvPr/>
            </p:nvSpPr>
            <p:spPr>
              <a:xfrm>
                <a:off x="956826" y="2049650"/>
                <a:ext cx="2831224" cy="1262140"/>
              </a:xfrm>
              <a:prstGeom prst="rect">
                <a:avLst/>
              </a:prstGeom>
              <a:blipFill rotWithShape="1">
                <a:blip r:embed="rId6"/>
                <a:stretch>
                  <a:fillRect l="-1509" t="-3865" r="-1509" b="-39130"/>
                </a:stretch>
              </a:blipFill>
            </p:spPr>
            <p:txBody>
              <a:bodyPr/>
              <a:lstStyle/>
              <a:p>
                <a:r>
                  <a:rPr lang="ru-RU">
                    <a:noFill/>
                  </a:rPr>
                  <a:t> </a:t>
                </a:r>
              </a:p>
            </p:txBody>
          </p:sp>
        </mc:Fallback>
      </mc:AlternateContent>
      <p:sp>
        <p:nvSpPr>
          <p:cNvPr id="3" name="Прямоугольник 2">
            <a:extLst>
              <a:ext uri="{FF2B5EF4-FFF2-40B4-BE49-F238E27FC236}">
                <a16:creationId xmlns:a16="http://schemas.microsoft.com/office/drawing/2014/main" xmlns="" id="{776B641C-66D6-904D-AAAD-A9E3877F9B19}"/>
              </a:ext>
            </a:extLst>
          </p:cNvPr>
          <p:cNvSpPr/>
          <p:nvPr/>
        </p:nvSpPr>
        <p:spPr>
          <a:xfrm>
            <a:off x="956826" y="4787271"/>
            <a:ext cx="9003100" cy="1631216"/>
          </a:xfrm>
          <a:prstGeom prst="rect">
            <a:avLst/>
          </a:prstGeom>
        </p:spPr>
        <p:txBody>
          <a:bodyPr wrap="square">
            <a:spAutoFit/>
          </a:bodyPr>
          <a:lstStyle/>
          <a:p>
            <a:r>
              <a:rPr lang="ru-RU" sz="2000" dirty="0" smtClean="0">
                <a:latin typeface="Century Gothic" panose="020B0502020202020204" pitchFamily="34" charset="0"/>
              </a:rPr>
              <a:t>Микро-усреднение</a:t>
            </a:r>
          </a:p>
          <a:p>
            <a:r>
              <a:rPr lang="ru-RU" sz="2000" dirty="0" smtClean="0">
                <a:latin typeface="Century Gothic" panose="020B0502020202020204" pitchFamily="34" charset="0"/>
              </a:rPr>
              <a:t>нивелирует </a:t>
            </a:r>
            <a:r>
              <a:rPr lang="ru-RU" sz="2000" dirty="0">
                <a:latin typeface="Century Gothic" panose="020B0502020202020204" pitchFamily="34" charset="0"/>
              </a:rPr>
              <a:t>влияние маленьких классов</a:t>
            </a:r>
            <a:r>
              <a:rPr lang="en-US" sz="2000" dirty="0" smtClean="0">
                <a:latin typeface="Century Gothic" panose="020B0502020202020204" pitchFamily="34" charset="0"/>
              </a:rPr>
              <a:t>.</a:t>
            </a:r>
            <a:endParaRPr lang="ru-RU" sz="2000" dirty="0" smtClean="0">
              <a:latin typeface="Century Gothic" panose="020B0502020202020204" pitchFamily="34" charset="0"/>
            </a:endParaRPr>
          </a:p>
          <a:p>
            <a:endParaRPr lang="en-US" sz="2000" dirty="0">
              <a:latin typeface="Century Gothic" panose="020B0502020202020204" pitchFamily="34" charset="0"/>
            </a:endParaRPr>
          </a:p>
          <a:p>
            <a:r>
              <a:rPr lang="ru-RU" sz="2000" dirty="0" smtClean="0">
                <a:latin typeface="Century Gothic" panose="020B0502020202020204" pitchFamily="34" charset="0"/>
              </a:rPr>
              <a:t>Макро-усреднение</a:t>
            </a:r>
          </a:p>
          <a:p>
            <a:r>
              <a:rPr lang="ru-RU" sz="2000" dirty="0" smtClean="0">
                <a:latin typeface="Century Gothic" panose="020B0502020202020204" pitchFamily="34" charset="0"/>
              </a:rPr>
              <a:t>учитывает </a:t>
            </a:r>
            <a:r>
              <a:rPr lang="ru-RU" sz="2000" dirty="0">
                <a:latin typeface="Century Gothic" panose="020B0502020202020204" pitchFamily="34" charset="0"/>
              </a:rPr>
              <a:t>все классы в равной степени</a:t>
            </a:r>
            <a:r>
              <a:rPr lang="en-US" sz="2000" dirty="0">
                <a:latin typeface="Century Gothic" panose="020B0502020202020204" pitchFamily="34" charset="0"/>
              </a:rPr>
              <a:t>.</a:t>
            </a:r>
            <a:endParaRPr lang="ru-RU" sz="2000" dirty="0">
              <a:latin typeface="Century Gothic" panose="020B0502020202020204" pitchFamily="34" charset="0"/>
            </a:endParaRPr>
          </a:p>
        </p:txBody>
      </p:sp>
      <p:sp>
        <p:nvSpPr>
          <p:cNvPr id="8" name="Прямоугольник 7">
            <a:extLst>
              <a:ext uri="{FF2B5EF4-FFF2-40B4-BE49-F238E27FC236}">
                <a16:creationId xmlns:a16="http://schemas.microsoft.com/office/drawing/2014/main" xmlns="" id="{F9F7EE9E-B96A-514B-8ACE-A8E462CBD6C7}"/>
              </a:ext>
            </a:extLst>
          </p:cNvPr>
          <p:cNvSpPr/>
          <p:nvPr/>
        </p:nvSpPr>
        <p:spPr>
          <a:xfrm>
            <a:off x="8155857" y="4785243"/>
            <a:ext cx="3608138" cy="1631216"/>
          </a:xfrm>
          <a:prstGeom prst="rect">
            <a:avLst/>
          </a:prstGeom>
        </p:spPr>
        <p:txBody>
          <a:bodyPr wrap="square">
            <a:spAutoFit/>
          </a:bodyPr>
          <a:lstStyle/>
          <a:p>
            <a:pPr>
              <a:buClr>
                <a:srgbClr val="00B0F0"/>
              </a:buClr>
            </a:pPr>
            <a:r>
              <a:rPr lang="ru-RU" sz="2000" b="1" dirty="0">
                <a:solidFill>
                  <a:srgbClr val="00B0F0"/>
                </a:solidFill>
                <a:latin typeface="Century Gothic" panose="020B0502020202020204" pitchFamily="34" charset="0"/>
              </a:rPr>
              <a:t>В </a:t>
            </a:r>
            <a:r>
              <a:rPr lang="en-US" sz="2000" b="1" dirty="0" err="1">
                <a:solidFill>
                  <a:srgbClr val="00B0F0"/>
                </a:solidFill>
                <a:latin typeface="Century Gothic" panose="020B0502020202020204" pitchFamily="34" charset="0"/>
              </a:rPr>
              <a:t>scikit-learn.metrics</a:t>
            </a:r>
            <a:r>
              <a:rPr lang="en-US" sz="2000" dirty="0" smtClean="0">
                <a:solidFill>
                  <a:srgbClr val="00B0F0"/>
                </a:solidFill>
                <a:latin typeface="Century Gothic" panose="020B0502020202020204" pitchFamily="34" charset="0"/>
              </a:rPr>
              <a:t>:</a:t>
            </a:r>
            <a:endParaRPr lang="ru-RU" sz="2000" dirty="0" smtClean="0">
              <a:solidFill>
                <a:srgbClr val="00B0F0"/>
              </a:solidFill>
              <a:latin typeface="Century Gothic" panose="020B0502020202020204" pitchFamily="34" charset="0"/>
            </a:endParaRPr>
          </a:p>
          <a:p>
            <a:pPr>
              <a:buClr>
                <a:srgbClr val="00B0F0"/>
              </a:buClr>
            </a:pPr>
            <a:endParaRPr lang="en-US" sz="2000" dirty="0">
              <a:latin typeface="Century Gothic" panose="020B0502020202020204" pitchFamily="34" charset="0"/>
            </a:endParaRPr>
          </a:p>
          <a:p>
            <a:pPr marL="285750" indent="-285750">
              <a:buClr>
                <a:srgbClr val="00B0F0"/>
              </a:buClr>
              <a:buFont typeface="Arial" panose="020B0604020202020204" pitchFamily="34" charset="0"/>
              <a:buChar char="•"/>
            </a:pPr>
            <a:r>
              <a:rPr lang="en-US" sz="2000" dirty="0" err="1" smtClean="0">
                <a:latin typeface="Century Gothic" panose="020B0502020202020204" pitchFamily="34" charset="0"/>
              </a:rPr>
              <a:t>jaccard_score</a:t>
            </a:r>
            <a:r>
              <a:rPr lang="en-US" sz="2000" dirty="0">
                <a:latin typeface="Century Gothic" panose="020B0502020202020204" pitchFamily="34" charset="0"/>
              </a:rPr>
              <a:t>;</a:t>
            </a:r>
          </a:p>
          <a:p>
            <a:pPr marL="285750" indent="-285750">
              <a:buClr>
                <a:srgbClr val="00B0F0"/>
              </a:buClr>
              <a:buFont typeface="Arial" panose="020B0604020202020204" pitchFamily="34" charset="0"/>
              <a:buChar char="•"/>
            </a:pPr>
            <a:r>
              <a:rPr lang="en-US" sz="2000" dirty="0" err="1">
                <a:latin typeface="Century Gothic" panose="020B0502020202020204" pitchFamily="34" charset="0"/>
              </a:rPr>
              <a:t>log_loss</a:t>
            </a:r>
            <a:r>
              <a:rPr lang="en-US" sz="2000" dirty="0">
                <a:latin typeface="Century Gothic" panose="020B0502020202020204" pitchFamily="34" charset="0"/>
              </a:rPr>
              <a:t>;</a:t>
            </a:r>
          </a:p>
          <a:p>
            <a:pPr marL="285750" indent="-285750">
              <a:buClr>
                <a:srgbClr val="00B0F0"/>
              </a:buClr>
              <a:buFont typeface="Arial" panose="020B0604020202020204" pitchFamily="34" charset="0"/>
              <a:buChar char="•"/>
            </a:pPr>
            <a:r>
              <a:rPr lang="en-US" sz="2000" dirty="0" err="1">
                <a:latin typeface="Century Gothic" panose="020B0502020202020204" pitchFamily="34" charset="0"/>
              </a:rPr>
              <a:t>hamming_loss</a:t>
            </a:r>
            <a:r>
              <a:rPr lang="en-US" sz="2000" dirty="0">
                <a:latin typeface="Century Gothic" panose="020B0502020202020204" pitchFamily="34" charset="0"/>
              </a:rPr>
              <a:t>…</a:t>
            </a:r>
            <a:endParaRPr lang="ru-RU" sz="2000"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5" name="Прямоугольник 14">
                <a:extLst>
                  <a:ext uri="{FF2B5EF4-FFF2-40B4-BE49-F238E27FC236}">
                    <a16:creationId xmlns:a16="http://schemas.microsoft.com/office/drawing/2014/main" xmlns="" id="{58D8E67B-A760-294F-A82F-F1943011CEF8}"/>
                  </a:ext>
                </a:extLst>
              </p:cNvPr>
              <p:cNvSpPr/>
              <p:nvPr/>
            </p:nvSpPr>
            <p:spPr>
              <a:xfrm>
                <a:off x="956826" y="3320113"/>
                <a:ext cx="2845651" cy="1312667"/>
              </a:xfrm>
              <a:prstGeom prst="rect">
                <a:avLst/>
              </a:prstGeom>
            </p:spPr>
            <p:txBody>
              <a:bodyPr wrap="none">
                <a:spAutoFit/>
              </a:bodyPr>
              <a:lstStyle/>
              <a:p>
                <a:pPr marL="285750" indent="-285750">
                  <a:buClr>
                    <a:srgbClr val="00B0F0"/>
                  </a:buClr>
                  <a:buFont typeface="Arial" panose="020B0604020202020204" pitchFamily="34" charset="0"/>
                  <a:buChar char="•"/>
                </a:pPr>
                <a:r>
                  <a:rPr lang="ru-RU" dirty="0" smtClean="0">
                    <a:latin typeface="Century Gothic" panose="020B0502020202020204" pitchFamily="34" charset="0"/>
                  </a:rPr>
                  <a:t>Макро-усреднение</a:t>
                </a:r>
                <a:r>
                  <a:rPr lang="ru-RU" b="1" dirty="0">
                    <a:latin typeface="Century Gothic" panose="020B0502020202020204" pitchFamily="34" charset="0"/>
                  </a:rPr>
                  <a:t>:</a:t>
                </a:r>
                <a:endParaRPr lang="en-US" b="1" dirty="0">
                  <a:latin typeface="Century Gothic" panose="020B0502020202020204" pitchFamily="34" charset="0"/>
                </a:endParaRPr>
              </a:p>
              <a:p>
                <a:pPr lvl="1">
                  <a:buClr>
                    <a:srgbClr val="00B0F0"/>
                  </a:buClr>
                </a:pPr>
                <a14:m>
                  <m:oMath xmlns:m="http://schemas.openxmlformats.org/officeDocument/2006/math">
                    <m:sSub>
                      <m:sSubPr>
                        <m:ctrlPr>
                          <a:rPr lang="ru-RU" b="1" i="1">
                            <a:latin typeface="Cambria Math"/>
                          </a:rPr>
                        </m:ctrlPr>
                      </m:sSubPr>
                      <m:e>
                        <m:r>
                          <a:rPr lang="en-US" b="1" i="1">
                            <a:latin typeface="Cambria Math" panose="02040503050406030204" pitchFamily="18" charset="0"/>
                          </a:rPr>
                          <m:t>𝑷</m:t>
                        </m:r>
                      </m:e>
                      <m:sub>
                        <m:r>
                          <a:rPr lang="en-US" b="1" i="1">
                            <a:latin typeface="Cambria Math" panose="02040503050406030204" pitchFamily="18" charset="0"/>
                          </a:rPr>
                          <m:t>𝒎</m:t>
                        </m:r>
                        <m:r>
                          <a:rPr lang="en-US" b="1" i="1" smtClean="0">
                            <a:latin typeface="Cambria Math" panose="02040503050406030204" pitchFamily="18" charset="0"/>
                          </a:rPr>
                          <m:t>𝒂</m:t>
                        </m:r>
                        <m:r>
                          <a:rPr lang="en-US" b="1" i="1">
                            <a:latin typeface="Cambria Math" panose="02040503050406030204" pitchFamily="18" charset="0"/>
                          </a:rPr>
                          <m:t>𝒄𝒓𝒐</m:t>
                        </m:r>
                      </m:sub>
                    </m:sSub>
                    <m:r>
                      <a:rPr lang="en-US" b="1" i="1">
                        <a:latin typeface="Cambria Math" panose="02040503050406030204" pitchFamily="18" charset="0"/>
                      </a:rPr>
                      <m:t>= </m:t>
                    </m:r>
                    <m:f>
                      <m:fPr>
                        <m:ctrlPr>
                          <a:rPr lang="en-US" b="1" i="1">
                            <a:latin typeface="Cambria Math"/>
                          </a:rPr>
                        </m:ctrlPr>
                      </m:fPr>
                      <m:num>
                        <m:nary>
                          <m:naryPr>
                            <m:chr m:val="∑"/>
                            <m:subHide m:val="on"/>
                            <m:supHide m:val="on"/>
                            <m:ctrlPr>
                              <a:rPr lang="en-US" b="1" i="1">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oMath>
                </a14:m>
                <a:r>
                  <a:rPr lang="en-US" b="1" dirty="0">
                    <a:latin typeface="Century Gothic" panose="020B0502020202020204" pitchFamily="34" charset="0"/>
                  </a:rPr>
                  <a:t>;</a:t>
                </a:r>
              </a:p>
              <a:p>
                <a:pPr lvl="1">
                  <a:buClr>
                    <a:srgbClr val="00B0F0"/>
                  </a:buClr>
                </a:pPr>
                <a14:m>
                  <m:oMathPara xmlns:m="http://schemas.openxmlformats.org/officeDocument/2006/math">
                    <m:oMathParaPr>
                      <m:jc m:val="centerGroup"/>
                    </m:oMathParaPr>
                    <m:oMath xmlns:m="http://schemas.openxmlformats.org/officeDocument/2006/math">
                      <m:sSub>
                        <m:sSubPr>
                          <m:ctrlPr>
                            <a:rPr lang="ru-RU" b="1" i="1">
                              <a:latin typeface="Cambria Math"/>
                            </a:rPr>
                          </m:ctrlPr>
                        </m:sSubPr>
                        <m:e>
                          <m:r>
                            <a:rPr lang="en-US" b="1" i="1">
                              <a:latin typeface="Cambria Math" panose="02040503050406030204" pitchFamily="18" charset="0"/>
                            </a:rPr>
                            <m:t>𝑹</m:t>
                          </m:r>
                        </m:e>
                        <m:sub>
                          <m:r>
                            <a:rPr lang="en-US" b="1" i="1">
                              <a:latin typeface="Cambria Math" panose="02040503050406030204" pitchFamily="18" charset="0"/>
                            </a:rPr>
                            <m:t>𝒎</m:t>
                          </m:r>
                          <m:r>
                            <a:rPr lang="en-US" b="1" i="1" smtClean="0">
                              <a:latin typeface="Cambria Math" panose="02040503050406030204" pitchFamily="18" charset="0"/>
                            </a:rPr>
                            <m:t>𝒂</m:t>
                          </m:r>
                          <m:r>
                            <a:rPr lang="en-US" b="1" i="1">
                              <a:latin typeface="Cambria Math" panose="02040503050406030204" pitchFamily="18" charset="0"/>
                            </a:rPr>
                            <m:t>𝒄𝒓𝒐</m:t>
                          </m:r>
                        </m:sub>
                      </m:sSub>
                      <m:r>
                        <a:rPr lang="en-US" b="1" i="1">
                          <a:latin typeface="Cambria Math" panose="02040503050406030204" pitchFamily="18" charset="0"/>
                        </a:rPr>
                        <m:t>= </m:t>
                      </m:r>
                      <m:f>
                        <m:fPr>
                          <m:ctrlPr>
                            <a:rPr lang="en-US" b="1" i="1">
                              <a:latin typeface="Cambria Math"/>
                            </a:rPr>
                          </m:ctrlPr>
                        </m:fPr>
                        <m:num>
                          <m:nary>
                            <m:naryPr>
                              <m:chr m:val="∑"/>
                              <m:subHide m:val="on"/>
                              <m:supHide m:val="on"/>
                              <m:ctrlPr>
                                <a:rPr lang="en-US" b="1" i="1">
                                  <a:latin typeface="Cambria Math"/>
                                </a:rPr>
                              </m:ctrlPr>
                            </m:naryPr>
                            <m:sub/>
                            <m:sup/>
                            <m:e>
                              <m:sSub>
                                <m:sSubPr>
                                  <m:ctrlPr>
                                    <a:rPr lang="en-US" b="1" i="1" smtClean="0">
                                      <a:latin typeface="Cambria Math"/>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𝒊</m:t>
                                  </m:r>
                                </m:sub>
                              </m:sSub>
                            </m:e>
                          </m:nary>
                        </m:num>
                        <m:den>
                          <m:r>
                            <a:rPr lang="en-US" b="1" i="1" smtClean="0">
                              <a:latin typeface="Cambria Math" panose="02040503050406030204" pitchFamily="18" charset="0"/>
                            </a:rPr>
                            <m:t>𝑵</m:t>
                          </m:r>
                        </m:den>
                      </m:f>
                      <m:r>
                        <a:rPr lang="en-US" b="1" i="0" smtClean="0">
                          <a:latin typeface="Cambria Math" panose="02040503050406030204" pitchFamily="18" charset="0"/>
                        </a:rPr>
                        <m:t>.</m:t>
                      </m:r>
                    </m:oMath>
                  </m:oMathPara>
                </a14:m>
                <a:endParaRPr lang="ru-RU" b="1" dirty="0">
                  <a:latin typeface="Century Gothic" panose="020B0502020202020204" pitchFamily="34" charset="0"/>
                </a:endParaRPr>
              </a:p>
            </p:txBody>
          </p:sp>
        </mc:Choice>
        <mc:Fallback>
          <p:sp>
            <p:nvSpPr>
              <p:cNvPr id="15" name="Прямоугольник 14">
                <a:extLst>
                  <a:ext uri="{FF2B5EF4-FFF2-40B4-BE49-F238E27FC236}">
                    <a16:creationId xmlns:a16="http://schemas.microsoft.com/office/drawing/2014/main" xmlns:a14="http://schemas.microsoft.com/office/drawing/2010/main" xmlns="" id="{58D8E67B-A760-294F-A82F-F1943011CEF8}"/>
                  </a:ext>
                </a:extLst>
              </p:cNvPr>
              <p:cNvSpPr>
                <a:spLocks noRot="1" noChangeAspect="1" noMove="1" noResize="1" noEditPoints="1" noAdjustHandles="1" noChangeArrowheads="1" noChangeShapeType="1" noTextEdit="1"/>
              </p:cNvSpPr>
              <p:nvPr/>
            </p:nvSpPr>
            <p:spPr>
              <a:xfrm>
                <a:off x="956826" y="3320113"/>
                <a:ext cx="2845651" cy="1312667"/>
              </a:xfrm>
              <a:prstGeom prst="rect">
                <a:avLst/>
              </a:prstGeom>
              <a:blipFill rotWithShape="1">
                <a:blip r:embed="rId7"/>
                <a:stretch>
                  <a:fillRect l="-1499" t="-3721" r="-1285"/>
                </a:stretch>
              </a:blipFill>
            </p:spPr>
            <p:txBody>
              <a:bodyPr/>
              <a:lstStyle/>
              <a:p>
                <a:r>
                  <a:rPr lang="ru-RU">
                    <a:noFill/>
                  </a:rPr>
                  <a:t> </a:t>
                </a:r>
              </a:p>
            </p:txBody>
          </p:sp>
        </mc:Fallback>
      </mc:AlternateContent>
    </p:spTree>
    <p:extLst>
      <p:ext uri="{BB962C8B-B14F-4D97-AF65-F5344CB8AC3E}">
        <p14:creationId xmlns:p14="http://schemas.microsoft.com/office/powerpoint/2010/main" val="75891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880" y="6083743"/>
            <a:ext cx="2903976" cy="3474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72" y="5101809"/>
            <a:ext cx="4065563" cy="3474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Наташа\корел\сувалкина\презентация НЕЙРОНКИ\9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8921" y="1055634"/>
            <a:ext cx="5666815" cy="765013"/>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400" b="1" dirty="0" smtClean="0">
                <a:solidFill>
                  <a:srgbClr val="00B0F0"/>
                </a:solidFill>
                <a:latin typeface="Century Gothic" panose="020B0502020202020204" pitchFamily="34" charset="0"/>
              </a:rPr>
              <a:t>КЛАССИФИКАТОР БАЙЕСА</a:t>
            </a:r>
            <a:endParaRPr lang="ru-RU" sz="4400" b="1" dirty="0">
              <a:solidFill>
                <a:srgbClr val="00B0F0"/>
              </a:solidFill>
              <a:latin typeface="Century Gothic" panose="020B0502020202020204" pitchFamily="34" charset="0"/>
            </a:endParaRPr>
          </a:p>
        </p:txBody>
      </p:sp>
      <p:sp>
        <p:nvSpPr>
          <p:cNvPr id="14" name="Прямоугольник 13"/>
          <p:cNvSpPr/>
          <p:nvPr/>
        </p:nvSpPr>
        <p:spPr>
          <a:xfrm>
            <a:off x="3638437" y="1145754"/>
            <a:ext cx="4915127" cy="584775"/>
          </a:xfrm>
          <a:prstGeom prst="rect">
            <a:avLst/>
          </a:prstGeom>
        </p:spPr>
        <p:txBody>
          <a:bodyPr wrap="none">
            <a:spAutoFit/>
          </a:bodyPr>
          <a:lstStyle/>
          <a:p>
            <a:pPr algn="ctr"/>
            <a:r>
              <a:rPr lang="ru-RU" sz="3200" b="1" dirty="0">
                <a:solidFill>
                  <a:schemeClr val="bg1"/>
                </a:solidFill>
                <a:latin typeface="Century Gothic" panose="020B0502020202020204" pitchFamily="34" charset="0"/>
              </a:rPr>
              <a:t>Условная вероятность</a:t>
            </a: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5090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mc:AlternateContent xmlns:mc="http://schemas.openxmlformats.org/markup-compatibility/2006">
        <mc:Choice xmlns:a14="http://schemas.microsoft.com/office/drawing/2010/main" Requires="a14">
          <p:sp>
            <p:nvSpPr>
              <p:cNvPr id="5" name="Заголовок 3">
                <a:extLst>
                  <a:ext uri="{FF2B5EF4-FFF2-40B4-BE49-F238E27FC236}">
                    <a16:creationId xmlns:a16="http://schemas.microsoft.com/office/drawing/2014/main" xmlns="" id="{90EAC4D4-0B6B-934F-AB1F-4B03416CC74E}"/>
                  </a:ext>
                </a:extLst>
              </p:cNvPr>
              <p:cNvSpPr txBox="1">
                <a:spLocks/>
              </p:cNvSpPr>
              <p:nvPr/>
            </p:nvSpPr>
            <p:spPr>
              <a:xfrm>
                <a:off x="2925466" y="2035572"/>
                <a:ext cx="3696061" cy="524912"/>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2000" b="1" dirty="0">
                    <a:latin typeface="Century Gothic" panose="020B0502020202020204" pitchFamily="34" charset="0"/>
                  </a:rPr>
                  <a:t>Определение</a:t>
                </a:r>
                <a:r>
                  <a:rPr lang="ru-RU" sz="2000" dirty="0">
                    <a:latin typeface="Century Gothic" panose="020B0502020202020204" pitchFamily="34" charset="0"/>
                  </a:rPr>
                  <a:t>: </a:t>
                </a:r>
                <a:r>
                  <a:rPr lang="en-US" sz="2000" dirty="0">
                    <a:latin typeface="Century Gothic" panose="020B0502020202020204" pitchFamily="34" charset="0"/>
                  </a:rPr>
                  <a:t>P(A | B) =</a:t>
                </a:r>
                <a14:m>
                  <m:oMath xmlns:m="http://schemas.openxmlformats.org/officeDocument/2006/math">
                    <m:r>
                      <a:rPr lang="en-US" sz="2600" b="0" i="0" smtClean="0">
                        <a:latin typeface="Cambria Math" panose="02040503050406030204" pitchFamily="18" charset="0"/>
                      </a:rPr>
                      <m:t> </m:t>
                    </m:r>
                    <m:f>
                      <m:fPr>
                        <m:ctrlPr>
                          <a:rPr lang="en-US" sz="2600" i="1" smtClean="0">
                            <a:latin typeface="Cambria Math"/>
                          </a:rPr>
                        </m:ctrlPr>
                      </m:fPr>
                      <m:num>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𝐴𝐵</m:t>
                        </m:r>
                        <m:r>
                          <a:rPr lang="en-US" sz="2600" b="0" i="1" smtClean="0">
                            <a:latin typeface="Cambria Math" panose="02040503050406030204" pitchFamily="18" charset="0"/>
                          </a:rPr>
                          <m:t>)</m:t>
                        </m:r>
                      </m:num>
                      <m:den>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𝐵</m:t>
                        </m:r>
                        <m:r>
                          <a:rPr lang="en-US" sz="2600" b="0" i="1" smtClean="0">
                            <a:latin typeface="Cambria Math" panose="02040503050406030204" pitchFamily="18" charset="0"/>
                          </a:rPr>
                          <m:t>)</m:t>
                        </m:r>
                      </m:den>
                    </m:f>
                  </m:oMath>
                </a14:m>
                <a:endParaRPr lang="ru-RU" sz="2400" dirty="0">
                  <a:latin typeface="Century Gothic" panose="020B0502020202020204" pitchFamily="34" charset="0"/>
                </a:endParaRPr>
              </a:p>
            </p:txBody>
          </p:sp>
        </mc:Choice>
        <mc:Fallback>
          <p:sp>
            <p:nvSpPr>
              <p:cNvPr id="5" name="Заголовок 3">
                <a:extLst>
                  <a:ext uri="{FF2B5EF4-FFF2-40B4-BE49-F238E27FC236}">
                    <a16:creationId xmlns:a16="http://schemas.microsoft.com/office/drawing/2014/main" xmlns:a14="http://schemas.microsoft.com/office/drawing/2010/main" xmlns="" id="{90EAC4D4-0B6B-934F-AB1F-4B03416CC74E}"/>
                  </a:ext>
                </a:extLst>
              </p:cNvPr>
              <p:cNvSpPr txBox="1">
                <a:spLocks noRot="1" noChangeAspect="1" noMove="1" noResize="1" noEditPoints="1" noAdjustHandles="1" noChangeArrowheads="1" noChangeShapeType="1" noTextEdit="1"/>
              </p:cNvSpPr>
              <p:nvPr/>
            </p:nvSpPr>
            <p:spPr>
              <a:xfrm>
                <a:off x="2925466" y="2035572"/>
                <a:ext cx="3696061" cy="524912"/>
              </a:xfrm>
              <a:prstGeom prst="rect">
                <a:avLst/>
              </a:prstGeom>
              <a:blipFill rotWithShape="1">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xmlns="" id="{75593607-36D5-594E-8F1C-9FA84E65A092}"/>
                  </a:ext>
                </a:extLst>
              </p:cNvPr>
              <p:cNvSpPr txBox="1"/>
              <p:nvPr/>
            </p:nvSpPr>
            <p:spPr>
              <a:xfrm>
                <a:off x="6795698" y="2059902"/>
                <a:ext cx="351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sz="2400" i="1" smtClean="0">
                          <a:latin typeface="Cambria Math" panose="02040503050406030204" pitchFamily="18" charset="0"/>
                          <a:ea typeface="Cambria Math" panose="02040503050406030204" pitchFamily="18" charset="0"/>
                        </a:rPr>
                        <m:t>⇒</m:t>
                      </m:r>
                    </m:oMath>
                  </m:oMathPara>
                </a14:m>
                <a:endParaRPr lang="ru-RU" dirty="0">
                  <a:latin typeface="Century Gothic" panose="020B0502020202020204" pitchFamily="34" charset="0"/>
                </a:endParaRPr>
              </a:p>
            </p:txBody>
          </p:sp>
        </mc:Choice>
        <mc:Fallback>
          <p:sp>
            <p:nvSpPr>
              <p:cNvPr id="2" name="TextBox 1">
                <a:extLst>
                  <a:ext uri="{FF2B5EF4-FFF2-40B4-BE49-F238E27FC236}">
                    <a16:creationId xmlns:a16="http://schemas.microsoft.com/office/drawing/2014/main" xmlns:a14="http://schemas.microsoft.com/office/drawing/2010/main" xmlns="" id="{75593607-36D5-594E-8F1C-9FA84E65A092}"/>
                  </a:ext>
                </a:extLst>
              </p:cNvPr>
              <p:cNvSpPr txBox="1">
                <a:spLocks noRot="1" noChangeAspect="1" noMove="1" noResize="1" noEditPoints="1" noAdjustHandles="1" noChangeArrowheads="1" noChangeShapeType="1" noTextEdit="1"/>
              </p:cNvSpPr>
              <p:nvPr/>
            </p:nvSpPr>
            <p:spPr>
              <a:xfrm>
                <a:off x="6795698" y="2059902"/>
                <a:ext cx="351058" cy="369332"/>
              </a:xfrm>
              <a:prstGeom prst="rect">
                <a:avLst/>
              </a:prstGeom>
              <a:blipFill rotWithShape="1">
                <a:blip r:embed="rId6"/>
                <a:stretch>
                  <a:fillRect l="-12281" r="-10526" b="-3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 name="Прямоугольник 2">
                <a:extLst>
                  <a:ext uri="{FF2B5EF4-FFF2-40B4-BE49-F238E27FC236}">
                    <a16:creationId xmlns:a16="http://schemas.microsoft.com/office/drawing/2014/main" xmlns="" id="{38B3D4E9-CD6F-2E49-86AE-19B627373068}"/>
                  </a:ext>
                </a:extLst>
              </p:cNvPr>
              <p:cNvSpPr/>
              <p:nvPr/>
            </p:nvSpPr>
            <p:spPr>
              <a:xfrm>
                <a:off x="7484283" y="1964304"/>
                <a:ext cx="1750544" cy="582660"/>
              </a:xfrm>
              <a:prstGeom prst="rect">
                <a:avLst/>
              </a:prstGeom>
            </p:spPr>
            <p:txBody>
              <a:bodyPr wrap="none">
                <a:spAutoFit/>
              </a:bodyPr>
              <a:lstStyle/>
              <a:p>
                <a:r>
                  <a:rPr lang="en-US" sz="1600" dirty="0">
                    <a:latin typeface="Century Gothic" panose="020B0502020202020204" pitchFamily="34" charset="0"/>
                  </a:rPr>
                  <a:t>P(B | A) =</a:t>
                </a:r>
                <a14:m>
                  <m:oMath xmlns:m="http://schemas.openxmlformats.org/officeDocument/2006/math">
                    <m:r>
                      <a:rPr lang="en-US" sz="2000">
                        <a:latin typeface="Cambria Math" panose="02040503050406030204" pitchFamily="18" charset="0"/>
                      </a:rPr>
                      <m:t> </m:t>
                    </m:r>
                    <m:f>
                      <m:fPr>
                        <m:ctrlPr>
                          <a:rPr lang="en-US" sz="2000" i="1">
                            <a:latin typeface="Cambria Math"/>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𝐴𝐵</m:t>
                        </m:r>
                        <m:r>
                          <a:rPr lang="en-US" sz="2000" i="1">
                            <a:latin typeface="Cambria Math" panose="02040503050406030204" pitchFamily="18" charset="0"/>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den>
                    </m:f>
                  </m:oMath>
                </a14:m>
                <a:endParaRPr lang="ru-RU" sz="2000" dirty="0">
                  <a:latin typeface="Century Gothic" panose="020B0502020202020204" pitchFamily="34" charset="0"/>
                </a:endParaRPr>
              </a:p>
            </p:txBody>
          </p:sp>
        </mc:Choice>
        <mc:Fallback>
          <p:sp>
            <p:nvSpPr>
              <p:cNvPr id="3" name="Прямоугольник 2">
                <a:extLst>
                  <a:ext uri="{FF2B5EF4-FFF2-40B4-BE49-F238E27FC236}">
                    <a16:creationId xmlns:a16="http://schemas.microsoft.com/office/drawing/2014/main" xmlns:a14="http://schemas.microsoft.com/office/drawing/2010/main" xmlns="" id="{38B3D4E9-CD6F-2E49-86AE-19B627373068}"/>
                  </a:ext>
                </a:extLst>
              </p:cNvPr>
              <p:cNvSpPr>
                <a:spLocks noRot="1" noChangeAspect="1" noMove="1" noResize="1" noEditPoints="1" noAdjustHandles="1" noChangeArrowheads="1" noChangeShapeType="1" noTextEdit="1"/>
              </p:cNvSpPr>
              <p:nvPr/>
            </p:nvSpPr>
            <p:spPr>
              <a:xfrm>
                <a:off x="7484283" y="1964304"/>
                <a:ext cx="1750544" cy="582660"/>
              </a:xfrm>
              <a:prstGeom prst="rect">
                <a:avLst/>
              </a:prstGeom>
              <a:blipFill rotWithShape="1">
                <a:blip r:embed="rId7"/>
                <a:stretch>
                  <a:fillRect l="-2091"/>
                </a:stretch>
              </a:blipFill>
            </p:spPr>
            <p:txBody>
              <a:bodyPr/>
              <a:lstStyle/>
              <a:p>
                <a:r>
                  <a:rPr lang="ru-RU">
                    <a:noFill/>
                  </a:rPr>
                  <a:t> </a:t>
                </a:r>
              </a:p>
            </p:txBody>
          </p:sp>
        </mc:Fallback>
      </mc:AlternateContent>
      <p:sp>
        <p:nvSpPr>
          <p:cNvPr id="8" name="Прямоугольник 7">
            <a:extLst>
              <a:ext uri="{FF2B5EF4-FFF2-40B4-BE49-F238E27FC236}">
                <a16:creationId xmlns:a16="http://schemas.microsoft.com/office/drawing/2014/main" xmlns="" id="{06F19E1E-DB9B-244C-B5C0-1C1127FCABB6}"/>
              </a:ext>
            </a:extLst>
          </p:cNvPr>
          <p:cNvSpPr/>
          <p:nvPr/>
        </p:nvSpPr>
        <p:spPr>
          <a:xfrm>
            <a:off x="681433" y="2544352"/>
            <a:ext cx="11020655" cy="1200329"/>
          </a:xfrm>
          <a:prstGeom prst="rect">
            <a:avLst/>
          </a:prstGeom>
        </p:spPr>
        <p:txBody>
          <a:bodyPr wrap="square">
            <a:spAutoFit/>
          </a:bodyPr>
          <a:lstStyle/>
          <a:p>
            <a:pPr algn="just"/>
            <a:r>
              <a:rPr lang="ru-RU" b="1" dirty="0">
                <a:solidFill>
                  <a:srgbClr val="00B0F0"/>
                </a:solidFill>
                <a:latin typeface="Century Gothic" panose="020B0502020202020204" pitchFamily="34" charset="0"/>
              </a:rPr>
              <a:t>Пример</a:t>
            </a:r>
          </a:p>
          <a:p>
            <a:pPr algn="just"/>
            <a:r>
              <a:rPr lang="ru-RU" dirty="0">
                <a:latin typeface="Century Gothic" panose="020B0502020202020204" pitchFamily="34" charset="0"/>
              </a:rPr>
              <a:t>В урне 3 белых и 3 черных шара. Из урны дважды вынимают по одному шару, не возвращая их обратно. Найти вероятность появления белого шара при втором испытании (событие В), если при первом испытании был извлечен черный шар (событие А).</a:t>
            </a:r>
          </a:p>
        </p:txBody>
      </p:sp>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xmlns="" id="{79730CA8-E8E2-E24F-ADBA-CF0A6733060C}"/>
                  </a:ext>
                </a:extLst>
              </p:cNvPr>
              <p:cNvSpPr/>
              <p:nvPr/>
            </p:nvSpPr>
            <p:spPr>
              <a:xfrm>
                <a:off x="681433" y="3991005"/>
                <a:ext cx="4354801" cy="1754326"/>
              </a:xfrm>
              <a:prstGeom prst="rect">
                <a:avLst/>
              </a:prstGeom>
            </p:spPr>
            <p:txBody>
              <a:bodyPr wrap="square">
                <a:spAutoFit/>
              </a:bodyPr>
              <a:lstStyle/>
              <a:p>
                <a:pPr algn="just"/>
                <a:r>
                  <a:rPr lang="ru-RU" b="1" dirty="0">
                    <a:solidFill>
                      <a:srgbClr val="00B0F0"/>
                    </a:solidFill>
                    <a:latin typeface="Century Gothic" panose="020B0502020202020204" pitchFamily="34" charset="0"/>
                  </a:rPr>
                  <a:t>Решение 1</a:t>
                </a:r>
              </a:p>
              <a:p>
                <a:pPr algn="just"/>
                <a:r>
                  <a:rPr lang="ru-RU" dirty="0">
                    <a:latin typeface="Century Gothic" panose="020B0502020202020204" pitchFamily="34" charset="0"/>
                  </a:rPr>
                  <a:t>После первого испытания в урне осталось 5 шаров, из них 3 белых. </a:t>
                </a:r>
                <a:endParaRPr lang="ru-RU" dirty="0" smtClean="0">
                  <a:latin typeface="Century Gothic" panose="020B0502020202020204" pitchFamily="34" charset="0"/>
                </a:endParaRPr>
              </a:p>
              <a:p>
                <a:pPr algn="just"/>
                <a:endParaRPr lang="ru-RU" dirty="0">
                  <a:latin typeface="Century Gothic" panose="020B0502020202020204" pitchFamily="34" charset="0"/>
                </a:endParaRPr>
              </a:p>
              <a:p>
                <a:pPr algn="just"/>
                <a:r>
                  <a:rPr lang="ru-RU" dirty="0" smtClean="0">
                    <a:latin typeface="Century Gothic" panose="020B0502020202020204" pitchFamily="34" charset="0"/>
                  </a:rPr>
                  <a:t>Искомая </a:t>
                </a:r>
                <a:r>
                  <a:rPr lang="ru-RU" dirty="0">
                    <a:latin typeface="Century Gothic" panose="020B0502020202020204" pitchFamily="34" charset="0"/>
                  </a:rPr>
                  <a:t>условная </a:t>
                </a:r>
                <a:r>
                  <a:rPr lang="ru-RU" dirty="0" smtClean="0">
                    <a:latin typeface="Century Gothic" panose="020B0502020202020204" pitchFamily="34" charset="0"/>
                  </a:rPr>
                  <a:t>вероятность</a:t>
                </a:r>
              </a:p>
              <a:p>
                <a:pPr algn="just"/>
                <a:r>
                  <a:rPr lang="en-US" dirty="0" smtClean="0">
                    <a:latin typeface="Century Gothic" panose="020B0502020202020204" pitchFamily="34" charset="0"/>
                  </a:rPr>
                  <a:t>P(A </a:t>
                </a:r>
                <a:r>
                  <a:rPr lang="en-US" dirty="0">
                    <a:latin typeface="Century Gothic" panose="020B0502020202020204" pitchFamily="34" charset="0"/>
                  </a:rPr>
                  <a:t>| B) </a:t>
                </a:r>
                <a:r>
                  <a:rPr lang="ru-RU" dirty="0">
                    <a:latin typeface="Century Gothic" panose="020B0502020202020204" pitchFamily="34" charset="0"/>
                  </a:rPr>
                  <a:t> = </a:t>
                </a:r>
                <a14:m>
                  <m:oMath xmlns:m="http://schemas.openxmlformats.org/officeDocument/2006/math">
                    <m:f>
                      <m:fPr>
                        <m:type m:val="skw"/>
                        <m:ctrlPr>
                          <a:rPr lang="ru-RU" i="1" smtClean="0">
                            <a:latin typeface="Cambria Math"/>
                          </a:rPr>
                        </m:ctrlPr>
                      </m:fPr>
                      <m:num>
                        <m:r>
                          <a:rPr lang="ru-RU" b="0" i="1" smtClean="0">
                            <a:latin typeface="Cambria Math" panose="02040503050406030204" pitchFamily="18" charset="0"/>
                          </a:rPr>
                          <m:t>3</m:t>
                        </m:r>
                      </m:num>
                      <m:den>
                        <m:r>
                          <a:rPr lang="ru-RU" b="0" i="1" smtClean="0">
                            <a:latin typeface="Cambria Math" panose="02040503050406030204" pitchFamily="18" charset="0"/>
                          </a:rPr>
                          <m:t>5</m:t>
                        </m:r>
                      </m:den>
                    </m:f>
                    <m:r>
                      <a:rPr lang="ru-RU" b="1" i="0" smtClean="0">
                        <a:latin typeface="Cambria Math" panose="02040503050406030204" pitchFamily="18" charset="0"/>
                      </a:rPr>
                      <m:t>.</m:t>
                    </m:r>
                  </m:oMath>
                </a14:m>
                <a:endParaRPr lang="ru-RU" b="1" dirty="0">
                  <a:latin typeface="Century Gothic" panose="020B0502020202020204" pitchFamily="34" charset="0"/>
                </a:endParaRPr>
              </a:p>
            </p:txBody>
          </p:sp>
        </mc:Choice>
        <mc:Fallback>
          <p:sp>
            <p:nvSpPr>
              <p:cNvPr id="10" name="Прямоугольник 9">
                <a:extLst>
                  <a:ext uri="{FF2B5EF4-FFF2-40B4-BE49-F238E27FC236}">
                    <a16:creationId xmlns:a16="http://schemas.microsoft.com/office/drawing/2014/main" xmlns:a14="http://schemas.microsoft.com/office/drawing/2010/main" xmlns="" id="{79730CA8-E8E2-E24F-ADBA-CF0A6733060C}"/>
                  </a:ext>
                </a:extLst>
              </p:cNvPr>
              <p:cNvSpPr>
                <a:spLocks noRot="1" noChangeAspect="1" noMove="1" noResize="1" noEditPoints="1" noAdjustHandles="1" noChangeArrowheads="1" noChangeShapeType="1" noTextEdit="1"/>
              </p:cNvSpPr>
              <p:nvPr/>
            </p:nvSpPr>
            <p:spPr>
              <a:xfrm>
                <a:off x="681433" y="3991005"/>
                <a:ext cx="4354801" cy="1754326"/>
              </a:xfrm>
              <a:prstGeom prst="rect">
                <a:avLst/>
              </a:prstGeom>
              <a:blipFill rotWithShape="1">
                <a:blip r:embed="rId8"/>
                <a:stretch>
                  <a:fillRect l="-1261" t="-1742" r="-1120" b="-3763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Прямоугольник 10">
                <a:extLst>
                  <a:ext uri="{FF2B5EF4-FFF2-40B4-BE49-F238E27FC236}">
                    <a16:creationId xmlns:a16="http://schemas.microsoft.com/office/drawing/2014/main" xmlns="" id="{1F6B23F1-0912-3A4C-BA1E-AD254415E33D}"/>
                  </a:ext>
                </a:extLst>
              </p:cNvPr>
              <p:cNvSpPr/>
              <p:nvPr/>
            </p:nvSpPr>
            <p:spPr>
              <a:xfrm>
                <a:off x="5300663" y="4027301"/>
                <a:ext cx="6622163" cy="2496453"/>
              </a:xfrm>
              <a:prstGeom prst="rect">
                <a:avLst/>
              </a:prstGeom>
            </p:spPr>
            <p:txBody>
              <a:bodyPr wrap="square">
                <a:spAutoFit/>
              </a:bodyPr>
              <a:lstStyle/>
              <a:p>
                <a:pPr algn="just"/>
                <a:r>
                  <a:rPr lang="ru-RU" b="1" dirty="0">
                    <a:solidFill>
                      <a:srgbClr val="00B0F0"/>
                    </a:solidFill>
                    <a:latin typeface="Century Gothic" panose="020B0502020202020204" pitchFamily="34" charset="0"/>
                  </a:rPr>
                  <a:t>Решение 2</a:t>
                </a:r>
                <a:endParaRPr lang="en-US" b="1" dirty="0">
                  <a:solidFill>
                    <a:srgbClr val="00B0F0"/>
                  </a:solidFill>
                  <a:latin typeface="Century Gothic" panose="020B0502020202020204" pitchFamily="34" charset="0"/>
                </a:endParaRPr>
              </a:p>
              <a:p>
                <a:pPr algn="just"/>
                <a:r>
                  <a:rPr lang="ru-RU" dirty="0">
                    <a:latin typeface="Century Gothic" panose="020B0502020202020204" pitchFamily="34" charset="0"/>
                  </a:rPr>
                  <a:t>Вероятность появления белого шара при первом испытании</a:t>
                </a:r>
                <a:r>
                  <a:rPr lang="en-US" dirty="0">
                    <a:latin typeface="Century Gothic" panose="020B0502020202020204" pitchFamily="34" charset="0"/>
                  </a:rPr>
                  <a:t> P(A) </a:t>
                </a:r>
                <a:r>
                  <a:rPr lang="ru-RU" dirty="0">
                    <a:latin typeface="Century Gothic" panose="020B0502020202020204" pitchFamily="34" charset="0"/>
                  </a:rPr>
                  <a:t>= </a:t>
                </a:r>
                <a14:m>
                  <m:oMath xmlns:m="http://schemas.openxmlformats.org/officeDocument/2006/math">
                    <m:f>
                      <m:fPr>
                        <m:type m:val="skw"/>
                        <m:ctrlPr>
                          <a:rPr lang="ru-RU" i="1">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1" i="0" smtClean="0">
                        <a:latin typeface="Cambria Math" panose="02040503050406030204" pitchFamily="18" charset="0"/>
                      </a:rPr>
                      <m:t>.</m:t>
                    </m:r>
                  </m:oMath>
                </a14:m>
                <a:endParaRPr lang="ru-RU" b="1" dirty="0">
                  <a:latin typeface="Century Gothic" panose="020B0502020202020204" pitchFamily="34" charset="0"/>
                </a:endParaRPr>
              </a:p>
              <a:p>
                <a:pPr algn="just"/>
                <a:r>
                  <a:rPr lang="ru-RU" dirty="0">
                    <a:latin typeface="Century Gothic" panose="020B0502020202020204" pitchFamily="34" charset="0"/>
                  </a:rPr>
                  <a:t>Найдем вероятность</a:t>
                </a:r>
                <a:r>
                  <a:rPr lang="en-US" dirty="0">
                    <a:latin typeface="Century Gothic" panose="020B0502020202020204" pitchFamily="34" charset="0"/>
                  </a:rPr>
                  <a:t> P(AB).</a:t>
                </a:r>
              </a:p>
              <a:p>
                <a:pPr algn="just"/>
                <a:r>
                  <a:rPr lang="ru-RU" dirty="0">
                    <a:latin typeface="Century Gothic" panose="020B0502020202020204" pitchFamily="34" charset="0"/>
                  </a:rPr>
                  <a:t>Всего способов вытянуть шары: </a:t>
                </a:r>
                <a:r>
                  <a:rPr lang="ru-RU" dirty="0"/>
                  <a:t>6</a:t>
                </a:r>
                <a14:m>
                  <m:oMath xmlns:m="http://schemas.openxmlformats.org/officeDocument/2006/math">
                    <m:r>
                      <a:rPr lang="ru-RU" b="0" i="0" smtClean="0">
                        <a:ea typeface="Cambria Math" panose="02040503050406030204" pitchFamily="18" charset="0"/>
                      </a:rPr>
                      <m:t> </m:t>
                    </m:r>
                    <m:r>
                      <a:rPr lang="ru-RU" b="0" i="1" smtClean="0">
                        <a:ea typeface="Cambria Math" panose="02040503050406030204" pitchFamily="18" charset="0"/>
                      </a:rPr>
                      <m:t>∙5</m:t>
                    </m:r>
                    <m:r>
                      <a:rPr lang="ru-RU" b="0" i="0" smtClean="0">
                        <a:latin typeface="Cambria Math" panose="02040503050406030204" pitchFamily="18" charset="0"/>
                        <a:ea typeface="Cambria Math" panose="02040503050406030204" pitchFamily="18" charset="0"/>
                      </a:rPr>
                      <m:t>.</m:t>
                    </m:r>
                  </m:oMath>
                </a14:m>
                <a:endParaRPr lang="ru-RU" b="0" dirty="0">
                  <a:latin typeface="Century Gothic" panose="020B0502020202020204" pitchFamily="34" charset="0"/>
                  <a:ea typeface="Cambria Math" panose="02040503050406030204" pitchFamily="18" charset="0"/>
                </a:endParaRPr>
              </a:p>
              <a:p>
                <a:pPr algn="just"/>
                <a:r>
                  <a:rPr lang="ru-RU" dirty="0">
                    <a:latin typeface="Century Gothic" panose="020B0502020202020204" pitchFamily="34" charset="0"/>
                  </a:rPr>
                  <a:t>Способов вытянуть вначале белый, затем черный: </a:t>
                </a:r>
                <a:r>
                  <a:rPr lang="ru-RU" dirty="0"/>
                  <a:t>3</a:t>
                </a:r>
                <a:r>
                  <a:rPr lang="ru-RU" dirty="0">
                    <a:ea typeface="Cambria Math" panose="02040503050406030204" pitchFamily="18" charset="0"/>
                  </a:rPr>
                  <a:t> </a:t>
                </a:r>
                <a14:m>
                  <m:oMath xmlns:m="http://schemas.openxmlformats.org/officeDocument/2006/math">
                    <m:r>
                      <a:rPr lang="ru-RU" i="1">
                        <a:ea typeface="Cambria Math" panose="02040503050406030204" pitchFamily="18" charset="0"/>
                      </a:rPr>
                      <m:t>∙</m:t>
                    </m:r>
                    <m:r>
                      <a:rPr lang="ru-RU" b="0" i="1" smtClean="0">
                        <a:ea typeface="Cambria Math" panose="02040503050406030204" pitchFamily="18" charset="0"/>
                      </a:rPr>
                      <m:t>3</m:t>
                    </m:r>
                  </m:oMath>
                </a14:m>
                <a:r>
                  <a:rPr lang="ru-RU" dirty="0">
                    <a:latin typeface="Century Gothic" panose="020B0502020202020204" pitchFamily="34" charset="0"/>
                  </a:rPr>
                  <a:t>.</a:t>
                </a:r>
              </a:p>
              <a:p>
                <a:pPr algn="just"/>
                <a:r>
                  <a:rPr lang="ru-RU" dirty="0">
                    <a:latin typeface="Century Gothic" panose="020B0502020202020204" pitchFamily="34" charset="0"/>
                  </a:rPr>
                  <a:t>Тогда </a:t>
                </a:r>
                <a:r>
                  <a:rPr lang="en-US" dirty="0">
                    <a:latin typeface="Century Gothic" panose="020B0502020202020204" pitchFamily="34" charset="0"/>
                  </a:rPr>
                  <a:t>P(AB)</a:t>
                </a:r>
                <a:r>
                  <a:rPr lang="ru-RU" dirty="0">
                    <a:latin typeface="Century Gothic" panose="020B0502020202020204" pitchFamily="34" charset="0"/>
                  </a:rPr>
                  <a:t> = </a:t>
                </a:r>
                <a14:m>
                  <m:oMath xmlns:m="http://schemas.openxmlformats.org/officeDocument/2006/math">
                    <m:f>
                      <m:fPr>
                        <m:type m:val="skw"/>
                        <m:ctrlPr>
                          <a:rPr lang="ru-RU" i="1" smtClean="0">
                            <a:latin typeface="Cambria Math"/>
                          </a:rPr>
                        </m:ctrlPr>
                      </m:fPr>
                      <m:num>
                        <m:r>
                          <m:rPr>
                            <m:nor/>
                          </m:rPr>
                          <a:rPr lang="ru-RU" dirty="0">
                            <a:latin typeface="Century Gothic" panose="020B0502020202020204" pitchFamily="34" charset="0"/>
                            <a:ea typeface="Cambria Math" panose="02040503050406030204" pitchFamily="18" charset="0"/>
                          </a:rPr>
                          <m:t> </m:t>
                        </m:r>
                        <m:r>
                          <a:rPr lang="ru-RU" b="0" i="1" smtClean="0">
                            <a:latin typeface="Cambria Math" panose="02040503050406030204" pitchFamily="18" charset="0"/>
                            <a:ea typeface="Cambria Math" panose="02040503050406030204" pitchFamily="18" charset="0"/>
                          </a:rPr>
                          <m:t>3</m:t>
                        </m:r>
                        <m:r>
                          <a:rPr lang="ru-RU" i="1">
                            <a:latin typeface="Cambria Math" panose="02040503050406030204" pitchFamily="18" charset="0"/>
                            <a:ea typeface="Cambria Math" panose="02040503050406030204" pitchFamily="18" charset="0"/>
                          </a:rPr>
                          <m:t>∙3</m:t>
                        </m:r>
                      </m:num>
                      <m:den>
                        <m:r>
                          <a:rPr lang="ru-RU" b="0" i="1" smtClean="0">
                            <a:latin typeface="Cambria Math" panose="02040503050406030204" pitchFamily="18" charset="0"/>
                          </a:rPr>
                          <m:t>6</m:t>
                        </m:r>
                        <m:r>
                          <a:rPr lang="ru-RU" i="1">
                            <a:latin typeface="Cambria Math" panose="02040503050406030204" pitchFamily="18" charset="0"/>
                            <a:ea typeface="Cambria Math" panose="02040503050406030204" pitchFamily="18" charset="0"/>
                          </a:rPr>
                          <m:t>∙5</m:t>
                        </m:r>
                      </m:den>
                    </m:f>
                  </m:oMath>
                </a14:m>
                <a:r>
                  <a:rPr lang="ru-RU" dirty="0">
                    <a:latin typeface="Century Gothic" panose="020B0502020202020204" pitchFamily="34" charset="0"/>
                  </a:rPr>
                  <a:t> = </a:t>
                </a:r>
                <a14:m>
                  <m:oMath xmlns:m="http://schemas.openxmlformats.org/officeDocument/2006/math">
                    <m:f>
                      <m:fPr>
                        <m:type m:val="skw"/>
                        <m:ctrlPr>
                          <a:rPr lang="ru-RU" i="1">
                            <a:latin typeface="Cambria Math"/>
                          </a:rPr>
                        </m:ctrlPr>
                      </m:fPr>
                      <m:num>
                        <m:r>
                          <m:rPr>
                            <m:nor/>
                          </m:rPr>
                          <a:rPr lang="ru-RU" dirty="0">
                            <a:latin typeface="Century Gothic" panose="020B0502020202020204" pitchFamily="34" charset="0"/>
                            <a:ea typeface="Cambria Math" panose="02040503050406030204" pitchFamily="18" charset="0"/>
                          </a:rPr>
                          <m:t> </m:t>
                        </m:r>
                        <m:r>
                          <a:rPr lang="ru-RU" b="0" i="1" dirty="0" smtClean="0">
                            <a:latin typeface="Cambria Math" panose="02040503050406030204" pitchFamily="18" charset="0"/>
                            <a:ea typeface="Cambria Math" panose="02040503050406030204" pitchFamily="18" charset="0"/>
                          </a:rPr>
                          <m:t>9</m:t>
                        </m:r>
                      </m:num>
                      <m:den>
                        <m:r>
                          <a:rPr lang="ru-RU" b="0" i="1" smtClean="0">
                            <a:latin typeface="Cambria Math" panose="02040503050406030204" pitchFamily="18" charset="0"/>
                            <a:ea typeface="Cambria Math" panose="02040503050406030204" pitchFamily="18" charset="0"/>
                          </a:rPr>
                          <m:t>30</m:t>
                        </m:r>
                      </m:den>
                    </m:f>
                  </m:oMath>
                </a14:m>
                <a:r>
                  <a:rPr lang="ru-RU" dirty="0">
                    <a:latin typeface="Century Gothic" panose="020B0502020202020204" pitchFamily="34" charset="0"/>
                  </a:rPr>
                  <a:t> </a:t>
                </a:r>
                <a:r>
                  <a:rPr lang="en-US" dirty="0">
                    <a:latin typeface="Century Gothic" panose="020B0502020202020204" pitchFamily="34" charset="0"/>
                  </a:rPr>
                  <a:t>.</a:t>
                </a:r>
                <a:endParaRPr lang="ru-RU" dirty="0">
                  <a:latin typeface="Century Gothic" panose="020B0502020202020204" pitchFamily="34" charset="0"/>
                </a:endParaRPr>
              </a:p>
              <a:p>
                <a:pPr algn="just"/>
                <a:r>
                  <a:rPr lang="ru-RU" dirty="0">
                    <a:latin typeface="Century Gothic" panose="020B0502020202020204" pitchFamily="34" charset="0"/>
                  </a:rPr>
                  <a:t>Искомая </a:t>
                </a:r>
                <a:r>
                  <a:rPr lang="ru-RU" dirty="0" smtClean="0">
                    <a:latin typeface="Century Gothic" panose="020B0502020202020204" pitchFamily="34" charset="0"/>
                  </a:rPr>
                  <a:t>вероятность  </a:t>
                </a:r>
                <a:r>
                  <a:rPr lang="en-US" sz="1400" dirty="0">
                    <a:latin typeface="Century Gothic" panose="020B0502020202020204" pitchFamily="34" charset="0"/>
                  </a:rPr>
                  <a:t>P(B | A) =</a:t>
                </a:r>
                <a14:m>
                  <m:oMath xmlns:m="http://schemas.openxmlformats.org/officeDocument/2006/math">
                    <m:r>
                      <a:rPr lang="en-US">
                        <a:latin typeface="Cambria Math" panose="02040503050406030204" pitchFamily="18" charset="0"/>
                      </a:rPr>
                      <m:t> </m:t>
                    </m:r>
                    <m:f>
                      <m:fPr>
                        <m:ctrlPr>
                          <a:rPr lang="en-US" i="1">
                            <a:latin typeface="Cambria Math"/>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𝐴𝐵</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den>
                    </m:f>
                    <m:r>
                      <a:rPr lang="ru-RU" b="0" i="1" smtClean="0">
                        <a:latin typeface="Cambria Math" panose="02040503050406030204" pitchFamily="18" charset="0"/>
                      </a:rPr>
                      <m:t>=</m:t>
                    </m:r>
                    <m:f>
                      <m:fPr>
                        <m:ctrlPr>
                          <a:rPr lang="en-US" i="1">
                            <a:latin typeface="Cambria Math"/>
                          </a:rPr>
                        </m:ctrlPr>
                      </m:fPr>
                      <m:num>
                        <m:f>
                          <m:fPr>
                            <m:type m:val="skw"/>
                            <m:ctrlPr>
                              <a:rPr lang="ru-RU" i="1">
                                <a:latin typeface="Cambria Math"/>
                              </a:rPr>
                            </m:ctrlPr>
                          </m:fPr>
                          <m:num>
                            <m:r>
                              <m:rPr>
                                <m:nor/>
                              </m:rPr>
                              <a:rPr lang="ru-RU" dirty="0">
                                <a:latin typeface="Century Gothic" panose="020B0502020202020204" pitchFamily="34" charset="0"/>
                                <a:ea typeface="Cambria Math" panose="02040503050406030204" pitchFamily="18" charset="0"/>
                              </a:rPr>
                              <m:t> </m:t>
                            </m:r>
                            <m:r>
                              <a:rPr lang="ru-RU" i="1" dirty="0">
                                <a:latin typeface="Cambria Math" panose="02040503050406030204" pitchFamily="18" charset="0"/>
                                <a:ea typeface="Cambria Math" panose="02040503050406030204" pitchFamily="18" charset="0"/>
                              </a:rPr>
                              <m:t>9</m:t>
                            </m:r>
                          </m:num>
                          <m:den>
                            <m:r>
                              <a:rPr lang="ru-RU" i="1">
                                <a:latin typeface="Cambria Math" panose="02040503050406030204" pitchFamily="18" charset="0"/>
                                <a:ea typeface="Cambria Math" panose="02040503050406030204" pitchFamily="18" charset="0"/>
                              </a:rPr>
                              <m:t>30</m:t>
                            </m:r>
                          </m:den>
                        </m:f>
                      </m:num>
                      <m:den>
                        <m:f>
                          <m:fPr>
                            <m:type m:val="skw"/>
                            <m:ctrlPr>
                              <a:rPr lang="ru-RU" i="1">
                                <a:latin typeface="Cambria Math"/>
                              </a:rPr>
                            </m:ctrlPr>
                          </m:fPr>
                          <m:num>
                            <m:r>
                              <a:rPr lang="en-US" i="1">
                                <a:latin typeface="Cambria Math" panose="02040503050406030204" pitchFamily="18" charset="0"/>
                              </a:rPr>
                              <m:t>1</m:t>
                            </m:r>
                          </m:num>
                          <m:den>
                            <m:r>
                              <a:rPr lang="en-US" i="1">
                                <a:latin typeface="Cambria Math" panose="02040503050406030204" pitchFamily="18" charset="0"/>
                              </a:rPr>
                              <m:t>2</m:t>
                            </m:r>
                          </m:den>
                        </m:f>
                      </m:den>
                    </m:f>
                    <m:r>
                      <a:rPr lang="ru-RU" b="0" i="1" smtClean="0">
                        <a:latin typeface="Cambria Math" panose="02040503050406030204" pitchFamily="18" charset="0"/>
                      </a:rPr>
                      <m:t>=</m:t>
                    </m:r>
                    <m:f>
                      <m:fPr>
                        <m:type m:val="skw"/>
                        <m:ctrlPr>
                          <a:rPr lang="ru-RU" i="1">
                            <a:latin typeface="Cambria Math"/>
                          </a:rPr>
                        </m:ctrlPr>
                      </m:fPr>
                      <m:num>
                        <m:r>
                          <a:rPr lang="ru-RU" i="1">
                            <a:latin typeface="Cambria Math" panose="02040503050406030204" pitchFamily="18" charset="0"/>
                          </a:rPr>
                          <m:t>3</m:t>
                        </m:r>
                      </m:num>
                      <m:den>
                        <m:r>
                          <a:rPr lang="ru-RU" i="1">
                            <a:latin typeface="Cambria Math" panose="02040503050406030204" pitchFamily="18" charset="0"/>
                          </a:rPr>
                          <m:t>5</m:t>
                        </m:r>
                      </m:den>
                    </m:f>
                    <m:r>
                      <a:rPr lang="ru-RU" b="0" i="0" smtClean="0">
                        <a:latin typeface="Cambria Math" panose="02040503050406030204" pitchFamily="18" charset="0"/>
                      </a:rPr>
                      <m:t>.</m:t>
                    </m:r>
                  </m:oMath>
                </a14:m>
                <a:endParaRPr lang="ru-RU" dirty="0">
                  <a:latin typeface="Century Gothic" panose="020B0502020202020204" pitchFamily="34" charset="0"/>
                </a:endParaRPr>
              </a:p>
            </p:txBody>
          </p:sp>
        </mc:Choice>
        <mc:Fallback>
          <p:sp>
            <p:nvSpPr>
              <p:cNvPr id="11" name="Прямоугольник 10">
                <a:extLst>
                  <a:ext uri="{FF2B5EF4-FFF2-40B4-BE49-F238E27FC236}">
                    <a16:creationId xmlns:a16="http://schemas.microsoft.com/office/drawing/2014/main" xmlns:a14="http://schemas.microsoft.com/office/drawing/2010/main" xmlns="" id="{1F6B23F1-0912-3A4C-BA1E-AD254415E33D}"/>
                  </a:ext>
                </a:extLst>
              </p:cNvPr>
              <p:cNvSpPr>
                <a:spLocks noRot="1" noChangeAspect="1" noMove="1" noResize="1" noEditPoints="1" noAdjustHandles="1" noChangeArrowheads="1" noChangeShapeType="1" noTextEdit="1"/>
              </p:cNvSpPr>
              <p:nvPr/>
            </p:nvSpPr>
            <p:spPr>
              <a:xfrm>
                <a:off x="5300663" y="4027301"/>
                <a:ext cx="6622163" cy="2496453"/>
              </a:xfrm>
              <a:prstGeom prst="rect">
                <a:avLst/>
              </a:prstGeom>
              <a:blipFill rotWithShape="1">
                <a:blip r:embed="rId9"/>
                <a:stretch>
                  <a:fillRect l="-829" t="-1222" r="-737" b="-22005"/>
                </a:stretch>
              </a:blipFill>
            </p:spPr>
            <p:txBody>
              <a:bodyPr/>
              <a:lstStyle/>
              <a:p>
                <a:r>
                  <a:rPr lang="ru-RU">
                    <a:noFill/>
                  </a:rPr>
                  <a:t> </a:t>
                </a:r>
              </a:p>
            </p:txBody>
          </p:sp>
        </mc:Fallback>
      </mc:AlternateContent>
    </p:spTree>
    <p:extLst>
      <p:ext uri="{BB962C8B-B14F-4D97-AF65-F5344CB8AC3E}">
        <p14:creationId xmlns:p14="http://schemas.microsoft.com/office/powerpoint/2010/main" val="206602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088" y="5881402"/>
            <a:ext cx="2582093" cy="4967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Наташа\корел\сувалкина\презентация НЕЙРОНКИ\9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3644" y="1055634"/>
            <a:ext cx="6204711" cy="765013"/>
          </a:xfrm>
          <a:prstGeom prst="rect">
            <a:avLst/>
          </a:prstGeom>
          <a:noFill/>
          <a:extLst>
            <a:ext uri="{909E8E84-426E-40DD-AFC4-6F175D3DCCD1}">
              <a14:hiddenFill xmlns:a14="http://schemas.microsoft.com/office/drawing/2010/main">
                <a:solidFill>
                  <a:srgbClr val="FFFFFF"/>
                </a:solidFill>
              </a14:hiddenFill>
            </a:ext>
          </a:extLst>
        </p:spPr>
      </p:pic>
      <p:sp>
        <p:nvSpPr>
          <p:cNvPr id="18"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400" b="1" dirty="0" smtClean="0">
                <a:solidFill>
                  <a:srgbClr val="00B0F0"/>
                </a:solidFill>
                <a:latin typeface="Century Gothic" panose="020B0502020202020204" pitchFamily="34" charset="0"/>
              </a:rPr>
              <a:t>КЛАССИФИКАТОР БАЙЕСА</a:t>
            </a:r>
            <a:endParaRPr lang="ru-RU" sz="4400" b="1" dirty="0">
              <a:solidFill>
                <a:srgbClr val="00B0F0"/>
              </a:solidFill>
              <a:latin typeface="Century Gothic" panose="020B0502020202020204" pitchFamily="34" charset="0"/>
            </a:endParaRPr>
          </a:p>
        </p:txBody>
      </p:sp>
      <p:sp>
        <p:nvSpPr>
          <p:cNvPr id="19" name="Прямоугольник 18"/>
          <p:cNvSpPr/>
          <p:nvPr/>
        </p:nvSpPr>
        <p:spPr>
          <a:xfrm>
            <a:off x="3249708" y="1145754"/>
            <a:ext cx="5692584" cy="523220"/>
          </a:xfrm>
          <a:prstGeom prst="rect">
            <a:avLst/>
          </a:prstGeom>
        </p:spPr>
        <p:txBody>
          <a:bodyPr wrap="none">
            <a:spAutoFit/>
          </a:bodyPr>
          <a:lstStyle/>
          <a:p>
            <a:pPr algn="ctr"/>
            <a:r>
              <a:rPr lang="ru-RU" sz="2800" b="1" dirty="0">
                <a:solidFill>
                  <a:schemeClr val="bg1"/>
                </a:solidFill>
                <a:latin typeface="Century Gothic" panose="020B0502020202020204" pitchFamily="34" charset="0"/>
              </a:rPr>
              <a:t>Формула полной вероятности</a:t>
            </a: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92124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mc:AlternateContent xmlns:mc="http://schemas.openxmlformats.org/markup-compatibility/2006">
        <mc:Choice xmlns:a14="http://schemas.microsoft.com/office/drawing/2010/main" Requires="a14">
          <p:sp>
            <p:nvSpPr>
              <p:cNvPr id="14" name="Заголовок 3">
                <a:extLst>
                  <a:ext uri="{FF2B5EF4-FFF2-40B4-BE49-F238E27FC236}">
                    <a16:creationId xmlns:a16="http://schemas.microsoft.com/office/drawing/2014/main" xmlns="" id="{61441BA1-A8CF-FF4A-A9FA-9CD067786A5C}"/>
                  </a:ext>
                </a:extLst>
              </p:cNvPr>
              <p:cNvSpPr txBox="1">
                <a:spLocks/>
              </p:cNvSpPr>
              <p:nvPr/>
            </p:nvSpPr>
            <p:spPr>
              <a:xfrm>
                <a:off x="998807" y="2041082"/>
                <a:ext cx="10199076" cy="8536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ru-RU" sz="1800" dirty="0">
                    <a:latin typeface="Century Gothic" panose="020B0502020202020204" pitchFamily="34" charset="0"/>
                  </a:rPr>
                  <a:t>Если событие </a:t>
                </a:r>
                <a:r>
                  <a:rPr lang="en-US" sz="1800" dirty="0">
                    <a:latin typeface="Century Gothic" panose="020B0502020202020204" pitchFamily="34" charset="0"/>
                  </a:rPr>
                  <a:t>A </a:t>
                </a:r>
                <a:r>
                  <a:rPr lang="ru-RU" sz="1800" dirty="0">
                    <a:latin typeface="Century Gothic" panose="020B0502020202020204" pitchFamily="34" charset="0"/>
                  </a:rPr>
                  <a:t>может произойти только при выполнении одного из событий </a:t>
                </a:r>
                <a14:m>
                  <m:oMath xmlns:m="http://schemas.openxmlformats.org/officeDocument/2006/math">
                    <m:sSub>
                      <m:sSubPr>
                        <m:ctrlPr>
                          <a:rPr lang="ru-RU" sz="1800" i="1" smtClean="0">
                            <a:latin typeface="Cambria Math"/>
                          </a:rPr>
                        </m:ctrlPr>
                      </m:sSubPr>
                      <m:e>
                        <m:r>
                          <m:rPr>
                            <m:sty m:val="p"/>
                          </m:rPr>
                          <a:rPr lang="en-US" sz="1800" b="0" i="0" smtClean="0">
                            <a:latin typeface="Cambria Math" panose="02040503050406030204" pitchFamily="18" charset="0"/>
                          </a:rPr>
                          <m:t>B</m:t>
                        </m:r>
                      </m:e>
                      <m:sub>
                        <m:r>
                          <a:rPr lang="en-US" sz="1800" b="0" i="0" smtClean="0">
                            <a:latin typeface="Cambria Math" panose="02040503050406030204" pitchFamily="18" charset="0"/>
                          </a:rPr>
                          <m:t>1</m:t>
                        </m:r>
                      </m:sub>
                    </m:sSub>
                    <m:r>
                      <a:rPr lang="en-US" sz="1800" b="0" i="0" smtClean="0">
                        <a:latin typeface="Cambria Math" panose="02040503050406030204" pitchFamily="18" charset="0"/>
                      </a:rPr>
                      <m:t>,</m:t>
                    </m:r>
                    <m:sSub>
                      <m:sSubPr>
                        <m:ctrlPr>
                          <a:rPr lang="ru-RU" sz="1800" i="1">
                            <a:latin typeface="Cambria Math"/>
                          </a:rPr>
                        </m:ctrlPr>
                      </m:sSubPr>
                      <m:e>
                        <m:r>
                          <m:rPr>
                            <m:sty m:val="p"/>
                          </m:rPr>
                          <a:rPr lang="en-US" sz="1800" b="0" i="0">
                            <a:latin typeface="Cambria Math" panose="02040503050406030204" pitchFamily="18" charset="0"/>
                          </a:rPr>
                          <m:t>B</m:t>
                        </m:r>
                      </m:e>
                      <m:sub>
                        <m:r>
                          <a:rPr lang="en-US" sz="1800" b="0" i="0" smtClean="0">
                            <a:latin typeface="Cambria Math" panose="02040503050406030204" pitchFamily="18" charset="0"/>
                          </a:rPr>
                          <m:t>2</m:t>
                        </m:r>
                      </m:sub>
                    </m:sSub>
                    <m:r>
                      <a:rPr lang="en-US" sz="1800" b="0" i="0" smtClean="0">
                        <a:latin typeface="Cambria Math" panose="02040503050406030204" pitchFamily="18" charset="0"/>
                      </a:rPr>
                      <m:t>, …,</m:t>
                    </m:r>
                    <m:sSub>
                      <m:sSubPr>
                        <m:ctrlPr>
                          <a:rPr lang="ru-RU" sz="1800" i="1">
                            <a:latin typeface="Cambria Math"/>
                          </a:rPr>
                        </m:ctrlPr>
                      </m:sSubPr>
                      <m:e>
                        <m:r>
                          <m:rPr>
                            <m:sty m:val="p"/>
                          </m:rPr>
                          <a:rPr lang="en-US" sz="1800" b="0" i="0">
                            <a:latin typeface="Cambria Math" panose="02040503050406030204" pitchFamily="18" charset="0"/>
                          </a:rPr>
                          <m:t>B</m:t>
                        </m:r>
                      </m:e>
                      <m:sub>
                        <m:r>
                          <m:rPr>
                            <m:sty m:val="p"/>
                          </m:rPr>
                          <a:rPr lang="en-US" sz="1800" b="0" i="0" smtClean="0">
                            <a:latin typeface="Cambria Math" panose="02040503050406030204" pitchFamily="18" charset="0"/>
                          </a:rPr>
                          <m:t>n</m:t>
                        </m:r>
                      </m:sub>
                    </m:sSub>
                  </m:oMath>
                </a14:m>
                <a:r>
                  <a:rPr lang="en-US" sz="1800" dirty="0">
                    <a:latin typeface="Century Gothic" panose="020B0502020202020204" pitchFamily="34" charset="0"/>
                  </a:rPr>
                  <a:t>, </a:t>
                </a:r>
                <a:r>
                  <a:rPr lang="ru-RU" sz="1800" dirty="0">
                    <a:latin typeface="Century Gothic" panose="020B0502020202020204" pitchFamily="34" charset="0"/>
                  </a:rPr>
                  <a:t>которые образуют полную группу непересекающихся событий, то вероятность события </a:t>
                </a:r>
                <a:r>
                  <a:rPr lang="en-US" sz="1800" dirty="0">
                    <a:latin typeface="Century Gothic" panose="020B0502020202020204" pitchFamily="34" charset="0"/>
                  </a:rPr>
                  <a:t>A </a:t>
                </a:r>
                <a:r>
                  <a:rPr lang="ru-RU" sz="1800" dirty="0">
                    <a:latin typeface="Century Gothic" panose="020B0502020202020204" pitchFamily="34" charset="0"/>
                  </a:rPr>
                  <a:t>может быть вычислена следующим образом: </a:t>
                </a:r>
              </a:p>
            </p:txBody>
          </p:sp>
        </mc:Choice>
        <mc:Fallback>
          <p:sp>
            <p:nvSpPr>
              <p:cNvPr id="14" name="Заголовок 3">
                <a:extLst>
                  <a:ext uri="{FF2B5EF4-FFF2-40B4-BE49-F238E27FC236}">
                    <a16:creationId xmlns:a16="http://schemas.microsoft.com/office/drawing/2014/main" xmlns:a14="http://schemas.microsoft.com/office/drawing/2010/main" xmlns="" id="{61441BA1-A8CF-FF4A-A9FA-9CD067786A5C}"/>
                  </a:ext>
                </a:extLst>
              </p:cNvPr>
              <p:cNvSpPr txBox="1">
                <a:spLocks noRot="1" noChangeAspect="1" noMove="1" noResize="1" noEditPoints="1" noAdjustHandles="1" noChangeArrowheads="1" noChangeShapeType="1" noTextEdit="1"/>
              </p:cNvSpPr>
              <p:nvPr/>
            </p:nvSpPr>
            <p:spPr>
              <a:xfrm>
                <a:off x="998807" y="2041082"/>
                <a:ext cx="10199076" cy="853644"/>
              </a:xfrm>
              <a:prstGeom prst="rect">
                <a:avLst/>
              </a:prstGeom>
              <a:blipFill rotWithShape="1">
                <a:blip r:embed="rId5"/>
                <a:stretch>
                  <a:fillRect l="-538" t="-5000" r="-478" b="-10714"/>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Прямоугольник 12">
                <a:extLst>
                  <a:ext uri="{FF2B5EF4-FFF2-40B4-BE49-F238E27FC236}">
                    <a16:creationId xmlns:a16="http://schemas.microsoft.com/office/drawing/2014/main" xmlns="" id="{047DAFC6-AC5C-0347-A323-495A286C2009}"/>
                  </a:ext>
                </a:extLst>
              </p:cNvPr>
              <p:cNvSpPr/>
              <p:nvPr/>
            </p:nvSpPr>
            <p:spPr>
              <a:xfrm>
                <a:off x="2993644" y="3077918"/>
                <a:ext cx="6204712" cy="369332"/>
              </a:xfrm>
              <a:prstGeom prst="rect">
                <a:avLst/>
              </a:prstGeom>
            </p:spPr>
            <p:txBody>
              <a:bodyPr wrap="none">
                <a:spAutoFit/>
              </a:bodyPr>
              <a:lstStyle/>
              <a:p>
                <a:r>
                  <a:rPr lang="en-US" dirty="0">
                    <a:latin typeface="Times" pitchFamily="2" charset="0"/>
                  </a:rPr>
                  <a:t>P(A) = P(A | </a:t>
                </a:r>
                <a14:m>
                  <m:oMath xmlns:m="http://schemas.openxmlformats.org/officeDocument/2006/math">
                    <m:sSub>
                      <m:sSubPr>
                        <m:ctrlPr>
                          <a:rPr lang="ru-RU" i="1">
                            <a:latin typeface="Cambria Math"/>
                          </a:rPr>
                        </m:ctrlPr>
                      </m:sSubPr>
                      <m:e>
                        <m:r>
                          <m:rPr>
                            <m:sty m:val="p"/>
                          </m:rPr>
                          <a:rPr lang="en-US" i="0">
                            <a:latin typeface="Cambria Math" panose="02040503050406030204" pitchFamily="18" charset="0"/>
                          </a:rPr>
                          <m:t>B</m:t>
                        </m:r>
                      </m:e>
                      <m:sub>
                        <m:r>
                          <a:rPr lang="en-US" i="0">
                            <a:latin typeface="Cambria Math" panose="02040503050406030204" pitchFamily="18" charset="0"/>
                          </a:rPr>
                          <m:t>1</m:t>
                        </m:r>
                      </m:sub>
                    </m:sSub>
                  </m:oMath>
                </a14:m>
                <a:r>
                  <a:rPr lang="en-US" dirty="0">
                    <a:latin typeface="Times" pitchFamily="2" charset="0"/>
                  </a:rPr>
                  <a:t>)P(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en-US">
                            <a:latin typeface="Cambria Math" panose="02040503050406030204" pitchFamily="18" charset="0"/>
                          </a:rPr>
                          <m:t>1</m:t>
                        </m:r>
                      </m:sub>
                    </m:sSub>
                  </m:oMath>
                </a14:m>
                <a:r>
                  <a:rPr lang="en-US" dirty="0">
                    <a:latin typeface="Times" pitchFamily="2" charset="0"/>
                  </a:rPr>
                  <a:t>) + P(A |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en-US" b="0" i="0" smtClean="0">
                            <a:latin typeface="Cambria Math" panose="02040503050406030204" pitchFamily="18" charset="0"/>
                          </a:rPr>
                          <m:t>2</m:t>
                        </m:r>
                      </m:sub>
                    </m:sSub>
                  </m:oMath>
                </a14:m>
                <a:r>
                  <a:rPr lang="en-US" dirty="0">
                    <a:latin typeface="Times" pitchFamily="2"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en-US" b="0" i="0" smtClean="0">
                            <a:latin typeface="Cambria Math" panose="02040503050406030204" pitchFamily="18" charset="0"/>
                          </a:rPr>
                          <m:t>2</m:t>
                        </m:r>
                      </m:sub>
                    </m:sSub>
                  </m:oMath>
                </a14:m>
                <a:r>
                  <a:rPr lang="en-US" dirty="0">
                    <a:latin typeface="Times" pitchFamily="2" charset="0"/>
                  </a:rPr>
                  <a:t>) + … + P(A |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b="0" i="0" smtClean="0">
                            <a:latin typeface="Cambria Math" panose="02040503050406030204" pitchFamily="18" charset="0"/>
                          </a:rPr>
                          <m:t>n</m:t>
                        </m:r>
                      </m:sub>
                    </m:sSub>
                  </m:oMath>
                </a14:m>
                <a:r>
                  <a:rPr lang="en-US" dirty="0">
                    <a:latin typeface="Times" pitchFamily="2"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b="0" i="0" smtClean="0">
                            <a:latin typeface="Cambria Math" panose="02040503050406030204" pitchFamily="18" charset="0"/>
                          </a:rPr>
                          <m:t>n</m:t>
                        </m:r>
                      </m:sub>
                    </m:sSub>
                  </m:oMath>
                </a14:m>
                <a:r>
                  <a:rPr lang="en-US" dirty="0">
                    <a:latin typeface="Times" pitchFamily="2" charset="0"/>
                  </a:rPr>
                  <a:t>) </a:t>
                </a:r>
                <a:endParaRPr lang="ru-RU" dirty="0"/>
              </a:p>
            </p:txBody>
          </p:sp>
        </mc:Choice>
        <mc:Fallback>
          <p:sp>
            <p:nvSpPr>
              <p:cNvPr id="13" name="Прямоугольник 12">
                <a:extLst>
                  <a:ext uri="{FF2B5EF4-FFF2-40B4-BE49-F238E27FC236}">
                    <a16:creationId xmlns:a16="http://schemas.microsoft.com/office/drawing/2014/main" xmlns:a14="http://schemas.microsoft.com/office/drawing/2010/main" xmlns="" id="{047DAFC6-AC5C-0347-A323-495A286C2009}"/>
                  </a:ext>
                </a:extLst>
              </p:cNvPr>
              <p:cNvSpPr>
                <a:spLocks noRot="1" noChangeAspect="1" noMove="1" noResize="1" noEditPoints="1" noAdjustHandles="1" noChangeArrowheads="1" noChangeShapeType="1" noTextEdit="1"/>
              </p:cNvSpPr>
              <p:nvPr/>
            </p:nvSpPr>
            <p:spPr>
              <a:xfrm>
                <a:off x="2993644" y="3077918"/>
                <a:ext cx="6204712" cy="369332"/>
              </a:xfrm>
              <a:prstGeom prst="rect">
                <a:avLst/>
              </a:prstGeom>
              <a:blipFill rotWithShape="1">
                <a:blip r:embed="rId6"/>
                <a:stretch>
                  <a:fillRect l="-786" t="-10000" b="-25000"/>
                </a:stretch>
              </a:blipFill>
            </p:spPr>
            <p:txBody>
              <a:bodyPr/>
              <a:lstStyle/>
              <a:p>
                <a:r>
                  <a:rPr lang="ru-RU">
                    <a:noFill/>
                  </a:rPr>
                  <a:t> </a:t>
                </a:r>
              </a:p>
            </p:txBody>
          </p:sp>
        </mc:Fallback>
      </mc:AlternateContent>
      <p:sp>
        <p:nvSpPr>
          <p:cNvPr id="15" name="Прямоугольник 14">
            <a:extLst>
              <a:ext uri="{FF2B5EF4-FFF2-40B4-BE49-F238E27FC236}">
                <a16:creationId xmlns:a16="http://schemas.microsoft.com/office/drawing/2014/main" xmlns="" id="{B0137DE3-8654-654D-9272-DD21734A22E4}"/>
              </a:ext>
            </a:extLst>
          </p:cNvPr>
          <p:cNvSpPr/>
          <p:nvPr/>
        </p:nvSpPr>
        <p:spPr>
          <a:xfrm>
            <a:off x="998807" y="3426859"/>
            <a:ext cx="10339753" cy="1200329"/>
          </a:xfrm>
          <a:prstGeom prst="rect">
            <a:avLst/>
          </a:prstGeom>
        </p:spPr>
        <p:txBody>
          <a:bodyPr wrap="square">
            <a:spAutoFit/>
          </a:bodyPr>
          <a:lstStyle/>
          <a:p>
            <a:r>
              <a:rPr lang="ru-RU" b="1" dirty="0">
                <a:solidFill>
                  <a:srgbClr val="00B0F0"/>
                </a:solidFill>
                <a:latin typeface="Century Gothic" panose="020B0502020202020204" pitchFamily="34" charset="0"/>
              </a:rPr>
              <a:t>Пример</a:t>
            </a:r>
            <a:endParaRPr lang="en-US" b="1" dirty="0">
              <a:solidFill>
                <a:srgbClr val="00B0F0"/>
              </a:solidFill>
              <a:latin typeface="Century Gothic" panose="020B0502020202020204" pitchFamily="34" charset="0"/>
            </a:endParaRPr>
          </a:p>
          <a:p>
            <a:pPr algn="just"/>
            <a:r>
              <a:rPr lang="ru-RU" dirty="0">
                <a:solidFill>
                  <a:srgbClr val="000000"/>
                </a:solidFill>
                <a:latin typeface="Century Gothic" panose="020B0502020202020204" pitchFamily="34" charset="0"/>
              </a:rPr>
              <a:t>На фабрике станки 1,</a:t>
            </a:r>
            <a:r>
              <a:rPr lang="en-US" dirty="0">
                <a:solidFill>
                  <a:srgbClr val="000000"/>
                </a:solidFill>
                <a:latin typeface="Century Gothic" panose="020B0502020202020204" pitchFamily="34" charset="0"/>
              </a:rPr>
              <a:t> </a:t>
            </a:r>
            <a:r>
              <a:rPr lang="ru-RU" dirty="0">
                <a:solidFill>
                  <a:srgbClr val="000000"/>
                </a:solidFill>
                <a:latin typeface="Century Gothic" panose="020B0502020202020204" pitchFamily="34" charset="0"/>
              </a:rPr>
              <a:t>2 и 3 производят соответственно 20%, 35% и 45% всех деталей. В их продукции брак составляет соответственно 6%, 4%, 2%. Какова вероятность того, что случайно выбранное изделие оказалось дефектным? </a:t>
            </a:r>
            <a:endParaRPr lang="ru-RU"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26" name="Прямоугольник 25">
                <a:extLst>
                  <a:ext uri="{FF2B5EF4-FFF2-40B4-BE49-F238E27FC236}">
                    <a16:creationId xmlns:a16="http://schemas.microsoft.com/office/drawing/2014/main" xmlns="" id="{4012DBAB-4430-9341-AACC-78CF939DE367}"/>
                  </a:ext>
                </a:extLst>
              </p:cNvPr>
              <p:cNvSpPr/>
              <p:nvPr/>
            </p:nvSpPr>
            <p:spPr>
              <a:xfrm>
                <a:off x="1027013" y="5480831"/>
                <a:ext cx="5850448" cy="369332"/>
              </a:xfrm>
              <a:prstGeom prst="rect">
                <a:avLst/>
              </a:prstGeom>
            </p:spPr>
            <p:txBody>
              <a:bodyPr wrap="none">
                <a:spAutoFit/>
              </a:bodyPr>
              <a:lstStyle/>
              <a:p>
                <a:r>
                  <a:rPr lang="en-US" dirty="0">
                    <a:latin typeface="Times" pitchFamily="2" charset="0"/>
                  </a:rPr>
                  <a:t>P(A) = P(A | </a:t>
                </a:r>
                <a14:m>
                  <m:oMath xmlns:m="http://schemas.openxmlformats.org/officeDocument/2006/math">
                    <m:sSub>
                      <m:sSubPr>
                        <m:ctrlPr>
                          <a:rPr lang="ru-RU" i="1">
                            <a:latin typeface="Cambria Math"/>
                          </a:rPr>
                        </m:ctrlPr>
                      </m:sSubPr>
                      <m:e>
                        <m:r>
                          <m:rPr>
                            <m:sty m:val="p"/>
                          </m:rPr>
                          <a:rPr lang="en-US" i="0">
                            <a:latin typeface="Cambria Math" panose="02040503050406030204" pitchFamily="18" charset="0"/>
                          </a:rPr>
                          <m:t>B</m:t>
                        </m:r>
                      </m:e>
                      <m:sub>
                        <m:r>
                          <a:rPr lang="en-US" i="0">
                            <a:latin typeface="Cambria Math" panose="02040503050406030204" pitchFamily="18" charset="0"/>
                          </a:rPr>
                          <m:t>1</m:t>
                        </m:r>
                      </m:sub>
                    </m:sSub>
                  </m:oMath>
                </a14:m>
                <a:r>
                  <a:rPr lang="en-US" dirty="0">
                    <a:latin typeface="Times" pitchFamily="2"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en-US">
                            <a:latin typeface="Cambria Math" panose="02040503050406030204" pitchFamily="18" charset="0"/>
                          </a:rPr>
                          <m:t>1</m:t>
                        </m:r>
                      </m:sub>
                    </m:sSub>
                  </m:oMath>
                </a14:m>
                <a:r>
                  <a:rPr lang="en-US" dirty="0">
                    <a:latin typeface="Times" pitchFamily="2" charset="0"/>
                  </a:rPr>
                  <a:t>) + P(A |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en-US" b="0" i="0" smtClean="0">
                            <a:latin typeface="Cambria Math" panose="02040503050406030204" pitchFamily="18" charset="0"/>
                          </a:rPr>
                          <m:t>2</m:t>
                        </m:r>
                      </m:sub>
                    </m:sSub>
                  </m:oMath>
                </a14:m>
                <a:r>
                  <a:rPr lang="en-US" dirty="0">
                    <a:latin typeface="Times" pitchFamily="2"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2</m:t>
                        </m:r>
                      </m:sub>
                    </m:sSub>
                  </m:oMath>
                </a14:m>
                <a:r>
                  <a:rPr lang="en-US" dirty="0">
                    <a:latin typeface="Times" pitchFamily="2" charset="0"/>
                  </a:rPr>
                  <a:t>) +</a:t>
                </a:r>
                <a:r>
                  <a:rPr lang="ru-RU" dirty="0">
                    <a:latin typeface="Times" pitchFamily="2" charset="0"/>
                  </a:rPr>
                  <a:t> </a:t>
                </a:r>
                <a:r>
                  <a:rPr lang="en-US" dirty="0">
                    <a:latin typeface="Times" pitchFamily="2" charset="0"/>
                  </a:rPr>
                  <a:t>P(A |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3</m:t>
                        </m:r>
                      </m:sub>
                    </m:sSub>
                  </m:oMath>
                </a14:m>
                <a:r>
                  <a:rPr lang="en-US" dirty="0">
                    <a:latin typeface="Times" pitchFamily="2"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3</m:t>
                        </m:r>
                      </m:sub>
                    </m:sSub>
                  </m:oMath>
                </a14:m>
                <a:r>
                  <a:rPr lang="en-US" dirty="0">
                    <a:latin typeface="Times" pitchFamily="2" charset="0"/>
                  </a:rPr>
                  <a:t>) =</a:t>
                </a:r>
                <a:endParaRPr lang="ru-RU" dirty="0"/>
              </a:p>
            </p:txBody>
          </p:sp>
        </mc:Choice>
        <mc:Fallback>
          <p:sp>
            <p:nvSpPr>
              <p:cNvPr id="26" name="Прямоугольник 25">
                <a:extLst>
                  <a:ext uri="{FF2B5EF4-FFF2-40B4-BE49-F238E27FC236}">
                    <a16:creationId xmlns:a16="http://schemas.microsoft.com/office/drawing/2014/main" xmlns:a14="http://schemas.microsoft.com/office/drawing/2010/main" xmlns="" id="{4012DBAB-4430-9341-AACC-78CF939DE367}"/>
                  </a:ext>
                </a:extLst>
              </p:cNvPr>
              <p:cNvSpPr>
                <a:spLocks noRot="1" noChangeAspect="1" noMove="1" noResize="1" noEditPoints="1" noAdjustHandles="1" noChangeArrowheads="1" noChangeShapeType="1" noTextEdit="1"/>
              </p:cNvSpPr>
              <p:nvPr/>
            </p:nvSpPr>
            <p:spPr>
              <a:xfrm>
                <a:off x="1027013" y="5480831"/>
                <a:ext cx="5850448" cy="369332"/>
              </a:xfrm>
              <a:prstGeom prst="rect">
                <a:avLst/>
              </a:prstGeom>
              <a:blipFill rotWithShape="1">
                <a:blip r:embed="rId7"/>
                <a:stretch>
                  <a:fillRect l="-833" t="-9836" b="-2295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7" name="Прямоугольник 26">
                <a:extLst>
                  <a:ext uri="{FF2B5EF4-FFF2-40B4-BE49-F238E27FC236}">
                    <a16:creationId xmlns:a16="http://schemas.microsoft.com/office/drawing/2014/main" xmlns="" id="{6903AC9A-C5FF-6E49-B5F9-75B84E81929D}"/>
                  </a:ext>
                </a:extLst>
              </p:cNvPr>
              <p:cNvSpPr/>
              <p:nvPr/>
            </p:nvSpPr>
            <p:spPr>
              <a:xfrm>
                <a:off x="998807" y="4627188"/>
                <a:ext cx="8640025" cy="646331"/>
              </a:xfrm>
              <a:prstGeom prst="rect">
                <a:avLst/>
              </a:prstGeom>
            </p:spPr>
            <p:txBody>
              <a:bodyPr wrap="square">
                <a:spAutoFit/>
              </a:bodyPr>
              <a:lstStyle/>
              <a:p>
                <a:r>
                  <a:rPr lang="ru-RU" b="1" dirty="0">
                    <a:solidFill>
                      <a:srgbClr val="00B0F0"/>
                    </a:solidFill>
                    <a:latin typeface="Century Gothic" panose="020B0502020202020204" pitchFamily="34" charset="0"/>
                  </a:rPr>
                  <a:t>Решение</a:t>
                </a:r>
              </a:p>
              <a:p>
                <a:r>
                  <a:rPr lang="en-US" dirty="0">
                    <a:latin typeface="Century Gothic" panose="020B0502020202020204" pitchFamily="34" charset="0"/>
                  </a:rPr>
                  <a:t>A = {</a:t>
                </a:r>
                <a:r>
                  <a:rPr lang="ru-RU" dirty="0">
                    <a:latin typeface="Century Gothic" panose="020B0502020202020204" pitchFamily="34" charset="0"/>
                  </a:rPr>
                  <a:t>изделие дефектное</a:t>
                </a:r>
                <a:r>
                  <a:rPr lang="en-US" dirty="0">
                    <a:latin typeface="Century Gothic" panose="020B0502020202020204" pitchFamily="34" charset="0"/>
                  </a:rPr>
                  <a:t>}</a:t>
                </a:r>
                <a:r>
                  <a:rPr lang="ru-RU" dirty="0">
                    <a:latin typeface="Century Gothic" panose="020B0502020202020204" pitchFamily="34" charset="0"/>
                  </a:rPr>
                  <a:t>,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b="0" i="0" smtClean="0">
                            <a:latin typeface="Cambria Math" panose="02040503050406030204" pitchFamily="18" charset="0"/>
                          </a:rPr>
                          <m:t>i</m:t>
                        </m:r>
                      </m:sub>
                    </m:sSub>
                    <m:r>
                      <a:rPr lang="en-US" b="0" i="1" smtClean="0">
                        <a:latin typeface="Cambria Math" panose="02040503050406030204" pitchFamily="18" charset="0"/>
                      </a:rPr>
                      <m:t>=</m:t>
                    </m:r>
                  </m:oMath>
                </a14:m>
                <a:r>
                  <a:rPr lang="en-US" dirty="0">
                    <a:latin typeface="Century Gothic" panose="020B0502020202020204" pitchFamily="34" charset="0"/>
                  </a:rPr>
                  <a:t>{</a:t>
                </a:r>
                <a:r>
                  <a:rPr lang="ru-RU" dirty="0">
                    <a:latin typeface="Century Gothic" panose="020B0502020202020204" pitchFamily="34" charset="0"/>
                  </a:rPr>
                  <a:t>изделие изготовлено на станке </a:t>
                </a:r>
                <a:r>
                  <a:rPr lang="en-US" dirty="0" err="1">
                    <a:latin typeface="Century Gothic" panose="020B0502020202020204" pitchFamily="34" charset="0"/>
                  </a:rPr>
                  <a:t>i</a:t>
                </a:r>
                <a:r>
                  <a:rPr lang="en-US" dirty="0">
                    <a:latin typeface="Century Gothic" panose="020B0502020202020204" pitchFamily="34" charset="0"/>
                  </a:rPr>
                  <a:t>}. </a:t>
                </a:r>
                <a:r>
                  <a:rPr lang="ru-RU" dirty="0">
                    <a:latin typeface="Century Gothic" panose="020B0502020202020204" pitchFamily="34" charset="0"/>
                  </a:rPr>
                  <a:t>Тогда </a:t>
                </a:r>
              </a:p>
            </p:txBody>
          </p:sp>
        </mc:Choice>
        <mc:Fallback>
          <p:sp>
            <p:nvSpPr>
              <p:cNvPr id="27" name="Прямоугольник 26">
                <a:extLst>
                  <a:ext uri="{FF2B5EF4-FFF2-40B4-BE49-F238E27FC236}">
                    <a16:creationId xmlns:a16="http://schemas.microsoft.com/office/drawing/2014/main" xmlns:a14="http://schemas.microsoft.com/office/drawing/2010/main" xmlns="" id="{6903AC9A-C5FF-6E49-B5F9-75B84E81929D}"/>
                  </a:ext>
                </a:extLst>
              </p:cNvPr>
              <p:cNvSpPr>
                <a:spLocks noRot="1" noChangeAspect="1" noMove="1" noResize="1" noEditPoints="1" noAdjustHandles="1" noChangeArrowheads="1" noChangeShapeType="1" noTextEdit="1"/>
              </p:cNvSpPr>
              <p:nvPr/>
            </p:nvSpPr>
            <p:spPr>
              <a:xfrm>
                <a:off x="998807" y="4627188"/>
                <a:ext cx="8640025" cy="646331"/>
              </a:xfrm>
              <a:prstGeom prst="rect">
                <a:avLst/>
              </a:prstGeom>
              <a:blipFill rotWithShape="1">
                <a:blip r:embed="rId8"/>
                <a:stretch>
                  <a:fillRect l="-635" t="-4717" b="-14151"/>
                </a:stretch>
              </a:blipFill>
            </p:spPr>
            <p:txBody>
              <a:bodyPr/>
              <a:lstStyle/>
              <a:p>
                <a:r>
                  <a:rPr lang="ru-RU">
                    <a:noFill/>
                  </a:rPr>
                  <a:t> </a:t>
                </a:r>
              </a:p>
            </p:txBody>
          </p:sp>
        </mc:Fallback>
      </mc:AlternateContent>
      <p:sp>
        <p:nvSpPr>
          <p:cNvPr id="17" name="Прямоугольник 16">
            <a:extLst>
              <a:ext uri="{FF2B5EF4-FFF2-40B4-BE49-F238E27FC236}">
                <a16:creationId xmlns:a16="http://schemas.microsoft.com/office/drawing/2014/main" xmlns="" id="{62A0076D-8A96-E649-B406-470AF575C2F4}"/>
              </a:ext>
            </a:extLst>
          </p:cNvPr>
          <p:cNvSpPr/>
          <p:nvPr/>
        </p:nvSpPr>
        <p:spPr>
          <a:xfrm>
            <a:off x="1027013" y="5932753"/>
            <a:ext cx="4339650" cy="369332"/>
          </a:xfrm>
          <a:prstGeom prst="rect">
            <a:avLst/>
          </a:prstGeom>
        </p:spPr>
        <p:txBody>
          <a:bodyPr wrap="none">
            <a:spAutoFit/>
          </a:bodyPr>
          <a:lstStyle/>
          <a:p>
            <a:r>
              <a:rPr lang="ru-RU" dirty="0">
                <a:latin typeface="Times" pitchFamily="2" charset="0"/>
              </a:rPr>
              <a:t>= 0,2</a:t>
            </a:r>
            <a:r>
              <a:rPr lang="en-US" dirty="0">
                <a:latin typeface="Times" pitchFamily="2" charset="0"/>
              </a:rPr>
              <a:t>*0,06 + 0,35*0,04 + 0,45*0,02 = 0,035 </a:t>
            </a:r>
            <a:endParaRPr lang="ru-RU" dirty="0"/>
          </a:p>
        </p:txBody>
      </p:sp>
      <p:sp>
        <p:nvSpPr>
          <p:cNvPr id="29" name="Прямоугольник 28">
            <a:extLst>
              <a:ext uri="{FF2B5EF4-FFF2-40B4-BE49-F238E27FC236}">
                <a16:creationId xmlns:a16="http://schemas.microsoft.com/office/drawing/2014/main" xmlns="" id="{6E3D8D45-267F-5443-8202-CF27E930B10D}"/>
              </a:ext>
            </a:extLst>
          </p:cNvPr>
          <p:cNvSpPr/>
          <p:nvPr/>
        </p:nvSpPr>
        <p:spPr>
          <a:xfrm>
            <a:off x="9193100" y="5926268"/>
            <a:ext cx="1726755" cy="400110"/>
          </a:xfrm>
          <a:prstGeom prst="rect">
            <a:avLst/>
          </a:prstGeom>
        </p:spPr>
        <p:txBody>
          <a:bodyPr wrap="none">
            <a:spAutoFit/>
          </a:bodyPr>
          <a:lstStyle/>
          <a:p>
            <a:r>
              <a:rPr lang="ru-RU" sz="2000" dirty="0">
                <a:latin typeface="Century Gothic" panose="020B0502020202020204" pitchFamily="34" charset="0"/>
              </a:rPr>
              <a:t>Ответ: 3,5 </a:t>
            </a:r>
            <a:r>
              <a:rPr lang="ru-RU" sz="2000" dirty="0">
                <a:solidFill>
                  <a:srgbClr val="000000"/>
                </a:solidFill>
                <a:latin typeface="Century Gothic" panose="020B0502020202020204" pitchFamily="34" charset="0"/>
              </a:rPr>
              <a:t>%</a:t>
            </a:r>
            <a:r>
              <a:rPr lang="ru-RU" sz="2000" dirty="0">
                <a:latin typeface="Century Gothic" panose="020B0502020202020204" pitchFamily="34" charset="0"/>
              </a:rPr>
              <a:t> </a:t>
            </a:r>
          </a:p>
        </p:txBody>
      </p:sp>
    </p:spTree>
    <p:extLst>
      <p:ext uri="{BB962C8B-B14F-4D97-AF65-F5344CB8AC3E}">
        <p14:creationId xmlns:p14="http://schemas.microsoft.com/office/powerpoint/2010/main" val="2850873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descr="Изображение выглядит как мужчина, человек, небо&#10;&#10;Автоматически созданное описание">
            <a:extLst>
              <a:ext uri="{FF2B5EF4-FFF2-40B4-BE49-F238E27FC236}">
                <a16:creationId xmlns:a16="http://schemas.microsoft.com/office/drawing/2014/main" xmlns="" id="{FA472E6F-42C0-8E41-AF64-FFE5A3774643}"/>
              </a:ext>
            </a:extLst>
          </p:cNvPr>
          <p:cNvPicPr>
            <a:picLocks noChangeAspect="1"/>
          </p:cNvPicPr>
          <p:nvPr/>
        </p:nvPicPr>
        <p:blipFill>
          <a:blip r:embed="rId3"/>
          <a:stretch>
            <a:fillRect/>
          </a:stretch>
        </p:blipFill>
        <p:spPr>
          <a:xfrm>
            <a:off x="9319903" y="3708847"/>
            <a:ext cx="2146820" cy="2694049"/>
          </a:xfrm>
          <a:prstGeom prst="rect">
            <a:avLst/>
          </a:prstGeom>
        </p:spPr>
      </p:pic>
      <p:pic>
        <p:nvPicPr>
          <p:cNvPr id="12" name="Picture 2" descr="D:\Наташа\корел\сувалкина\презентация НЕЙРОНКИ\9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0991" y="1055634"/>
            <a:ext cx="5078437" cy="765013"/>
          </a:xfrm>
          <a:prstGeom prst="rect">
            <a:avLst/>
          </a:prstGeom>
          <a:noFill/>
          <a:extLst>
            <a:ext uri="{909E8E84-426E-40DD-AFC4-6F175D3DCCD1}">
              <a14:hiddenFill xmlns:a14="http://schemas.microsoft.com/office/drawing/2010/main">
                <a:solidFill>
                  <a:srgbClr val="FFFFFF"/>
                </a:solidFill>
              </a14:hiddenFill>
            </a:ext>
          </a:extLst>
        </p:spPr>
      </p:pic>
      <p:sp>
        <p:nvSpPr>
          <p:cNvPr id="14"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400" b="1" dirty="0" smtClean="0">
                <a:solidFill>
                  <a:srgbClr val="00B0F0"/>
                </a:solidFill>
                <a:latin typeface="Century Gothic" panose="020B0502020202020204" pitchFamily="34" charset="0"/>
              </a:rPr>
              <a:t>КЛАССИФИКАТОР БАЙЕСА</a:t>
            </a:r>
            <a:endParaRPr lang="ru-RU" sz="4400" b="1" dirty="0">
              <a:solidFill>
                <a:srgbClr val="00B0F0"/>
              </a:solidFill>
              <a:latin typeface="Century Gothic" panose="020B0502020202020204" pitchFamily="34" charset="0"/>
            </a:endParaRPr>
          </a:p>
        </p:txBody>
      </p:sp>
      <p:sp>
        <p:nvSpPr>
          <p:cNvPr id="15" name="Прямоугольник 14"/>
          <p:cNvSpPr/>
          <p:nvPr/>
        </p:nvSpPr>
        <p:spPr>
          <a:xfrm>
            <a:off x="4221929" y="1145754"/>
            <a:ext cx="3748142" cy="584775"/>
          </a:xfrm>
          <a:prstGeom prst="rect">
            <a:avLst/>
          </a:prstGeom>
        </p:spPr>
        <p:txBody>
          <a:bodyPr wrap="none">
            <a:spAutoFit/>
          </a:bodyPr>
          <a:lstStyle/>
          <a:p>
            <a:pPr algn="ctr"/>
            <a:r>
              <a:rPr lang="ru-RU" sz="3200" b="1" dirty="0">
                <a:solidFill>
                  <a:schemeClr val="bg1"/>
                </a:solidFill>
                <a:latin typeface="Century Gothic" panose="020B0502020202020204" pitchFamily="34" charset="0"/>
              </a:rPr>
              <a:t>Формула Байеса</a:t>
            </a: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5090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mc:AlternateContent xmlns:mc="http://schemas.openxmlformats.org/markup-compatibility/2006">
        <mc:Choice xmlns:a14="http://schemas.microsoft.com/office/drawing/2010/main" Requires="a14">
          <p:sp>
            <p:nvSpPr>
              <p:cNvPr id="2" name="Прямоугольник 1">
                <a:extLst>
                  <a:ext uri="{FF2B5EF4-FFF2-40B4-BE49-F238E27FC236}">
                    <a16:creationId xmlns:a16="http://schemas.microsoft.com/office/drawing/2014/main" xmlns="" id="{9890224E-A03F-F14C-8029-6C78A2AA643A}"/>
                  </a:ext>
                </a:extLst>
              </p:cNvPr>
              <p:cNvSpPr/>
              <p:nvPr/>
            </p:nvSpPr>
            <p:spPr>
              <a:xfrm>
                <a:off x="4821565" y="1922318"/>
                <a:ext cx="2546274" cy="690382"/>
              </a:xfrm>
              <a:prstGeom prst="rect">
                <a:avLst/>
              </a:prstGeom>
            </p:spPr>
            <p:txBody>
              <a:bodyPr wrap="none">
                <a:spAutoFit/>
              </a:bodyPr>
              <a:lstStyle/>
              <a:p>
                <a:r>
                  <a:rPr lang="en-US" dirty="0" smtClean="0">
                    <a:latin typeface="Times" pitchFamily="2" charset="0"/>
                  </a:rPr>
                  <a:t>P</a:t>
                </a:r>
                <a:r>
                  <a:rPr lang="ru-RU" dirty="0" smtClean="0">
                    <a:latin typeface="Times" pitchFamily="2" charset="0"/>
                  </a:rPr>
                  <a:t> </a:t>
                </a:r>
                <a:r>
                  <a:rPr lang="en-US" dirty="0" smtClean="0">
                    <a:latin typeface="Times" pitchFamily="2" charset="0"/>
                  </a:rPr>
                  <a:t>(</a:t>
                </a:r>
                <a:r>
                  <a:rPr lang="en-US" dirty="0">
                    <a:latin typeface="Times" pitchFamily="2" charset="0"/>
                  </a:rPr>
                  <a:t>A | B) =</a:t>
                </a:r>
                <a14:m>
                  <m:oMath xmlns:m="http://schemas.openxmlformats.org/officeDocument/2006/math">
                    <m:r>
                      <a:rPr lang="en-US" sz="2400">
                        <a:latin typeface="Cambria Math" panose="02040503050406030204" pitchFamily="18" charset="0"/>
                      </a:rPr>
                      <m:t> </m:t>
                    </m:r>
                    <m:f>
                      <m:fPr>
                        <m:ctrlPr>
                          <a:rPr lang="en-US" sz="2400" i="1">
                            <a:latin typeface="Cambria Math"/>
                          </a:rPr>
                        </m:ctrlPr>
                      </m:fPr>
                      <m:num>
                        <m:r>
                          <a:rPr lang="en-US" sz="2400" b="0" i="1" smtClean="0">
                            <a:latin typeface="Cambria Math" panose="02040503050406030204" pitchFamily="18" charset="0"/>
                          </a:rPr>
                          <m:t>𝑃</m:t>
                        </m:r>
                        <m:d>
                          <m:dPr>
                            <m:endChr m:val="|"/>
                            <m:ctrlPr>
                              <a:rPr lang="en-US" sz="2400" b="0" i="1" smtClean="0">
                                <a:latin typeface="Cambria Math"/>
                              </a:rPr>
                            </m:ctrlPr>
                          </m:dPr>
                          <m:e>
                            <m:r>
                              <a:rPr lang="en-US" sz="2400" b="0" i="1" smtClean="0">
                                <a:latin typeface="Cambria Math" panose="02040503050406030204" pitchFamily="18" charset="0"/>
                              </a:rPr>
                              <m:t>𝐵</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num>
                      <m:den>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den>
                    </m:f>
                  </m:oMath>
                </a14:m>
                <a:endParaRPr lang="ru-RU" sz="2400" dirty="0"/>
              </a:p>
            </p:txBody>
          </p:sp>
        </mc:Choice>
        <mc:Fallback>
          <p:sp>
            <p:nvSpPr>
              <p:cNvPr id="2" name="Прямоугольник 1">
                <a:extLst>
                  <a:ext uri="{FF2B5EF4-FFF2-40B4-BE49-F238E27FC236}">
                    <a16:creationId xmlns:a16="http://schemas.microsoft.com/office/drawing/2014/main" xmlns:a14="http://schemas.microsoft.com/office/drawing/2010/main" xmlns="" id="{9890224E-A03F-F14C-8029-6C78A2AA643A}"/>
                  </a:ext>
                </a:extLst>
              </p:cNvPr>
              <p:cNvSpPr>
                <a:spLocks noRot="1" noChangeAspect="1" noMove="1" noResize="1" noEditPoints="1" noAdjustHandles="1" noChangeArrowheads="1" noChangeShapeType="1" noTextEdit="1"/>
              </p:cNvSpPr>
              <p:nvPr/>
            </p:nvSpPr>
            <p:spPr>
              <a:xfrm>
                <a:off x="4821565" y="1922318"/>
                <a:ext cx="2546274" cy="690382"/>
              </a:xfrm>
              <a:prstGeom prst="rect">
                <a:avLst/>
              </a:prstGeom>
              <a:blipFill rotWithShape="1">
                <a:blip r:embed="rId5"/>
                <a:stretch>
                  <a:fillRect l="-2153"/>
                </a:stretch>
              </a:blipFill>
            </p:spPr>
            <p:txBody>
              <a:bodyPr/>
              <a:lstStyle/>
              <a:p>
                <a:r>
                  <a:rPr lang="ru-RU">
                    <a:noFill/>
                  </a:rPr>
                  <a:t> </a:t>
                </a:r>
              </a:p>
            </p:txBody>
          </p:sp>
        </mc:Fallback>
      </mc:AlternateContent>
      <p:sp>
        <p:nvSpPr>
          <p:cNvPr id="3" name="Прямоугольник 2">
            <a:extLst>
              <a:ext uri="{FF2B5EF4-FFF2-40B4-BE49-F238E27FC236}">
                <a16:creationId xmlns:a16="http://schemas.microsoft.com/office/drawing/2014/main" xmlns="" id="{EED5DB64-FC0A-F24F-8F62-4DF8782D7231}"/>
              </a:ext>
            </a:extLst>
          </p:cNvPr>
          <p:cNvSpPr/>
          <p:nvPr/>
        </p:nvSpPr>
        <p:spPr>
          <a:xfrm>
            <a:off x="868079" y="2583110"/>
            <a:ext cx="10976918" cy="1200329"/>
          </a:xfrm>
          <a:prstGeom prst="rect">
            <a:avLst/>
          </a:prstGeom>
        </p:spPr>
        <p:txBody>
          <a:bodyPr wrap="square">
            <a:spAutoFit/>
          </a:bodyPr>
          <a:lstStyle/>
          <a:p>
            <a:r>
              <a:rPr lang="ru-RU" b="1" dirty="0">
                <a:solidFill>
                  <a:srgbClr val="00B0F0"/>
                </a:solidFill>
                <a:latin typeface="Century Gothic" panose="020B0502020202020204" pitchFamily="34" charset="0"/>
              </a:rPr>
              <a:t>Пример</a:t>
            </a:r>
            <a:endParaRPr lang="en-US" b="1" dirty="0">
              <a:solidFill>
                <a:srgbClr val="00B0F0"/>
              </a:solidFill>
              <a:latin typeface="Century Gothic" panose="020B0502020202020204" pitchFamily="34" charset="0"/>
            </a:endParaRPr>
          </a:p>
          <a:p>
            <a:r>
              <a:rPr lang="ru-RU" dirty="0">
                <a:solidFill>
                  <a:srgbClr val="000000"/>
                </a:solidFill>
                <a:latin typeface="Century Gothic" panose="020B0502020202020204" pitchFamily="34" charset="0"/>
              </a:rPr>
              <a:t>На фабрике станки 1,2 и 3 производят соответственно 20%, 35% и 45% всех деталей. В их продукции брак составляет соответственно 6%, 4%, 2%. Какова вероятность того, что оно было произведено</a:t>
            </a:r>
            <a:r>
              <a:rPr lang="ru-RU" dirty="0" smtClean="0">
                <a:solidFill>
                  <a:srgbClr val="000000"/>
                </a:solidFill>
                <a:latin typeface="Century Gothic" panose="020B0502020202020204" pitchFamily="34" charset="0"/>
              </a:rPr>
              <a:t>: а</a:t>
            </a:r>
            <a:r>
              <a:rPr lang="ru-RU" dirty="0">
                <a:solidFill>
                  <a:srgbClr val="000000"/>
                </a:solidFill>
                <a:latin typeface="Century Gothic" panose="020B0502020202020204" pitchFamily="34" charset="0"/>
              </a:rPr>
              <a:t>) станком 1; б) станком 2; в) станком 3?</a:t>
            </a:r>
            <a:endParaRPr lang="ru-RU"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xmlns="" id="{E9F64AE1-A356-F447-A94D-F336FBE254C5}"/>
                  </a:ext>
                </a:extLst>
              </p:cNvPr>
              <p:cNvSpPr/>
              <p:nvPr/>
            </p:nvSpPr>
            <p:spPr>
              <a:xfrm>
                <a:off x="868078" y="3905693"/>
                <a:ext cx="8428846" cy="646331"/>
              </a:xfrm>
              <a:prstGeom prst="rect">
                <a:avLst/>
              </a:prstGeom>
            </p:spPr>
            <p:txBody>
              <a:bodyPr wrap="none">
                <a:spAutoFit/>
              </a:bodyPr>
              <a:lstStyle/>
              <a:p>
                <a:r>
                  <a:rPr lang="ru-RU" b="1" dirty="0">
                    <a:solidFill>
                      <a:srgbClr val="00B0F0"/>
                    </a:solidFill>
                    <a:latin typeface="Century Gothic" panose="020B0502020202020204" pitchFamily="34" charset="0"/>
                  </a:rPr>
                  <a:t>Решение</a:t>
                </a:r>
              </a:p>
              <a:p>
                <a:r>
                  <a:rPr lang="en-US" dirty="0">
                    <a:latin typeface="Century Gothic" panose="020B0502020202020204" pitchFamily="34" charset="0"/>
                  </a:rPr>
                  <a:t>A = {</a:t>
                </a:r>
                <a:r>
                  <a:rPr lang="ru-RU" dirty="0">
                    <a:latin typeface="Century Gothic" panose="020B0502020202020204" pitchFamily="34" charset="0"/>
                  </a:rPr>
                  <a:t>изделие дефектное</a:t>
                </a:r>
                <a:r>
                  <a:rPr lang="en-US" dirty="0">
                    <a:latin typeface="Century Gothic" panose="020B0502020202020204" pitchFamily="34" charset="0"/>
                  </a:rPr>
                  <a:t>}</a:t>
                </a:r>
                <a:r>
                  <a:rPr lang="ru-RU" dirty="0">
                    <a:latin typeface="Century Gothic" panose="020B0502020202020204" pitchFamily="34" charset="0"/>
                  </a:rPr>
                  <a:t>,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b="0" i="0" smtClean="0">
                            <a:latin typeface="Cambria Math" panose="02040503050406030204" pitchFamily="18" charset="0"/>
                          </a:rPr>
                          <m:t>i</m:t>
                        </m:r>
                      </m:sub>
                    </m:sSub>
                    <m:r>
                      <a:rPr lang="en-US" b="0" i="1" smtClean="0">
                        <a:latin typeface="Cambria Math" panose="02040503050406030204" pitchFamily="18" charset="0"/>
                      </a:rPr>
                      <m:t>=</m:t>
                    </m:r>
                  </m:oMath>
                </a14:m>
                <a:r>
                  <a:rPr lang="en-US" dirty="0">
                    <a:latin typeface="Century Gothic" panose="020B0502020202020204" pitchFamily="34" charset="0"/>
                  </a:rPr>
                  <a:t>{</a:t>
                </a:r>
                <a:r>
                  <a:rPr lang="ru-RU" dirty="0">
                    <a:latin typeface="Century Gothic" panose="020B0502020202020204" pitchFamily="34" charset="0"/>
                  </a:rPr>
                  <a:t>изделие изготовлено на станке </a:t>
                </a:r>
                <a:r>
                  <a:rPr lang="en-US" dirty="0" err="1">
                    <a:latin typeface="Century Gothic" panose="020B0502020202020204" pitchFamily="34" charset="0"/>
                  </a:rPr>
                  <a:t>i</a:t>
                </a:r>
                <a:r>
                  <a:rPr lang="en-US" dirty="0">
                    <a:latin typeface="Century Gothic" panose="020B0502020202020204" pitchFamily="34" charset="0"/>
                  </a:rPr>
                  <a:t>}. </a:t>
                </a:r>
                <a:r>
                  <a:rPr lang="ru-RU" dirty="0">
                    <a:latin typeface="Century Gothic" panose="020B0502020202020204" pitchFamily="34" charset="0"/>
                  </a:rPr>
                  <a:t>Тогда </a:t>
                </a:r>
              </a:p>
            </p:txBody>
          </p:sp>
        </mc:Choice>
        <mc:Fallback>
          <p:sp>
            <p:nvSpPr>
              <p:cNvPr id="10" name="Прямоугольник 9">
                <a:extLst>
                  <a:ext uri="{FF2B5EF4-FFF2-40B4-BE49-F238E27FC236}">
                    <a16:creationId xmlns:a16="http://schemas.microsoft.com/office/drawing/2014/main" xmlns:a14="http://schemas.microsoft.com/office/drawing/2010/main" xmlns="" id="{E9F64AE1-A356-F447-A94D-F336FBE254C5}"/>
                  </a:ext>
                </a:extLst>
              </p:cNvPr>
              <p:cNvSpPr>
                <a:spLocks noRot="1" noChangeAspect="1" noMove="1" noResize="1" noEditPoints="1" noAdjustHandles="1" noChangeArrowheads="1" noChangeShapeType="1" noTextEdit="1"/>
              </p:cNvSpPr>
              <p:nvPr/>
            </p:nvSpPr>
            <p:spPr>
              <a:xfrm>
                <a:off x="868078" y="3905693"/>
                <a:ext cx="8428846" cy="646331"/>
              </a:xfrm>
              <a:prstGeom prst="rect">
                <a:avLst/>
              </a:prstGeom>
              <a:blipFill rotWithShape="1">
                <a:blip r:embed="rId6"/>
                <a:stretch>
                  <a:fillRect l="-578" t="-4717" b="-1415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xmlns="" id="{E27C5C33-42FE-2F4D-B2CE-6C004D0F0868}"/>
                  </a:ext>
                </a:extLst>
              </p:cNvPr>
              <p:cNvSpPr/>
              <p:nvPr/>
            </p:nvSpPr>
            <p:spPr>
              <a:xfrm>
                <a:off x="871965" y="4723804"/>
                <a:ext cx="4912499" cy="533544"/>
              </a:xfrm>
              <a:prstGeom prst="rect">
                <a:avLst/>
              </a:prstGeom>
            </p:spPr>
            <p:txBody>
              <a:bodyPr wrap="none">
                <a:spAutoFit/>
              </a:bodyPr>
              <a:lstStyle/>
              <a:p>
                <a:r>
                  <a:rPr lang="en-US" dirty="0">
                    <a:latin typeface="Century Gothic" panose="020B0502020202020204" pitchFamily="34" charset="0"/>
                  </a:rPr>
                  <a:t>a)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en-US">
                            <a:latin typeface="Cambria Math" panose="02040503050406030204" pitchFamily="18" charset="0"/>
                          </a:rPr>
                          <m:t>1</m:t>
                        </m:r>
                      </m:sub>
                    </m:sSub>
                  </m:oMath>
                </a14:m>
                <a:r>
                  <a:rPr lang="en-US" dirty="0">
                    <a:latin typeface="Century Gothic" panose="020B0502020202020204" pitchFamily="34" charset="0"/>
                  </a:rPr>
                  <a:t> | A) = </a:t>
                </a:r>
                <a14:m>
                  <m:oMath xmlns:m="http://schemas.openxmlformats.org/officeDocument/2006/math">
                    <m:f>
                      <m:fPr>
                        <m:ctrlPr>
                          <a:rPr lang="en-US" i="1">
                            <a:latin typeface="Cambria Math"/>
                          </a:rPr>
                        </m:ctrlPr>
                      </m:fPr>
                      <m:num>
                        <m:r>
                          <m:rPr>
                            <m:sty m:val="p"/>
                          </m:rPr>
                          <a:rPr lang="en-US" i="0">
                            <a:latin typeface="Cambria Math" panose="02040503050406030204" pitchFamily="18" charset="0"/>
                          </a:rPr>
                          <m:t>P</m:t>
                        </m:r>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1" smtClean="0">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a:rPr lang="en-US">
                                <a:latin typeface="Cambria Math" panose="02040503050406030204" pitchFamily="18" charset="0"/>
                              </a:rPr>
                              <m:t>1</m:t>
                            </m:r>
                          </m:sub>
                        </m:sSub>
                        <m:r>
                          <a:rPr lang="en-US" i="0">
                            <a:latin typeface="Cambria Math" panose="02040503050406030204" pitchFamily="18" charset="0"/>
                          </a:rPr>
                          <m:t>)</m:t>
                        </m:r>
                        <m:r>
                          <m:rPr>
                            <m:sty m:val="p"/>
                          </m:rPr>
                          <a:rPr lang="en-US" i="0">
                            <a:latin typeface="Cambria Math" panose="02040503050406030204" pitchFamily="18" charset="0"/>
                          </a:rPr>
                          <m:t>P</m:t>
                        </m:r>
                        <m:r>
                          <a:rPr lang="en-US" i="0">
                            <a:latin typeface="Cambria Math" panose="02040503050406030204" pitchFamily="18" charset="0"/>
                          </a:rPr>
                          <m:t>(</m:t>
                        </m:r>
                        <m:sSub>
                          <m:sSubPr>
                            <m:ctrlPr>
                              <a:rPr lang="ru-RU" i="1">
                                <a:latin typeface="Cambria Math"/>
                              </a:rPr>
                            </m:ctrlPr>
                          </m:sSubPr>
                          <m:e>
                            <m:r>
                              <m:rPr>
                                <m:sty m:val="p"/>
                              </m:rPr>
                              <a:rPr lang="en-US" i="0">
                                <a:latin typeface="Cambria Math" panose="02040503050406030204" pitchFamily="18" charset="0"/>
                              </a:rPr>
                              <m:t>B</m:t>
                            </m:r>
                          </m:e>
                          <m:sub>
                            <m:r>
                              <a:rPr lang="en-US" i="0">
                                <a:latin typeface="Cambria Math" panose="02040503050406030204" pitchFamily="18" charset="0"/>
                              </a:rPr>
                              <m:t>1</m:t>
                            </m:r>
                          </m:sub>
                        </m:sSub>
                        <m:r>
                          <a:rPr lang="en-US" i="0">
                            <a:latin typeface="Cambria Math" panose="02040503050406030204" pitchFamily="18" charset="0"/>
                          </a:rPr>
                          <m:t>)</m:t>
                        </m:r>
                      </m:num>
                      <m:den>
                        <m:r>
                          <m:rPr>
                            <m:sty m:val="p"/>
                          </m:rPr>
                          <a:rPr lang="en-US" i="0">
                            <a:latin typeface="Cambria Math" panose="02040503050406030204" pitchFamily="18" charset="0"/>
                          </a:rPr>
                          <m:t>P</m:t>
                        </m:r>
                        <m:r>
                          <a:rPr lang="en-US" i="0">
                            <a:latin typeface="Cambria Math" panose="02040503050406030204" pitchFamily="18" charset="0"/>
                          </a:rPr>
                          <m:t>(</m:t>
                        </m:r>
                        <m:r>
                          <m:rPr>
                            <m:sty m:val="p"/>
                          </m:rPr>
                          <a:rPr lang="en-US" b="0" i="0" smtClean="0">
                            <a:latin typeface="Cambria Math" panose="02040503050406030204" pitchFamily="18" charset="0"/>
                          </a:rPr>
                          <m:t>A</m:t>
                        </m:r>
                        <m:r>
                          <a:rPr lang="en-US" i="0">
                            <a:latin typeface="Cambria Math" panose="02040503050406030204" pitchFamily="18" charset="0"/>
                          </a:rPr>
                          <m:t>)</m:t>
                        </m:r>
                      </m:den>
                    </m:f>
                  </m:oMath>
                </a14:m>
                <a:r>
                  <a:rPr lang="en-US" dirty="0">
                    <a:latin typeface="Century Gothic" panose="020B0502020202020204" pitchFamily="34" charset="0"/>
                  </a:rPr>
                  <a:t>  = </a:t>
                </a:r>
                <a14:m>
                  <m:oMath xmlns:m="http://schemas.openxmlformats.org/officeDocument/2006/math">
                    <m:f>
                      <m:fPr>
                        <m:ctrlPr>
                          <a:rPr lang="en-US" i="1">
                            <a:latin typeface="Cambria Math"/>
                          </a:rPr>
                        </m:ctrlPr>
                      </m:fPr>
                      <m:num>
                        <m:r>
                          <a:rPr lang="en-US" b="0" i="1" smtClean="0">
                            <a:latin typeface="Cambria Math" panose="02040503050406030204" pitchFamily="18" charset="0"/>
                          </a:rPr>
                          <m:t>0,06∗0,2</m:t>
                        </m:r>
                      </m:num>
                      <m:den>
                        <m:r>
                          <a:rPr lang="en-US" b="0" i="0" smtClean="0">
                            <a:latin typeface="Cambria Math" panose="02040503050406030204" pitchFamily="18" charset="0"/>
                          </a:rPr>
                          <m:t>0,035</m:t>
                        </m:r>
                      </m:den>
                    </m:f>
                  </m:oMath>
                </a14:m>
                <a:r>
                  <a:rPr lang="en-US" dirty="0">
                    <a:latin typeface="Century Gothic" panose="020B0502020202020204" pitchFamily="34" charset="0"/>
                  </a:rPr>
                  <a:t> = 0,3429; </a:t>
                </a:r>
                <a:endParaRPr lang="ru-RU" dirty="0">
                  <a:latin typeface="Century Gothic" panose="020B0502020202020204" pitchFamily="34" charset="0"/>
                </a:endParaRPr>
              </a:p>
            </p:txBody>
          </p:sp>
        </mc:Choice>
        <mc:Fallback>
          <p:sp>
            <p:nvSpPr>
              <p:cNvPr id="8" name="Прямоугольник 7">
                <a:extLst>
                  <a:ext uri="{FF2B5EF4-FFF2-40B4-BE49-F238E27FC236}">
                    <a16:creationId xmlns:a16="http://schemas.microsoft.com/office/drawing/2014/main" xmlns:a14="http://schemas.microsoft.com/office/drawing/2010/main" xmlns="" id="{E27C5C33-42FE-2F4D-B2CE-6C004D0F0868}"/>
                  </a:ext>
                </a:extLst>
              </p:cNvPr>
              <p:cNvSpPr>
                <a:spLocks noRot="1" noChangeAspect="1" noMove="1" noResize="1" noEditPoints="1" noAdjustHandles="1" noChangeArrowheads="1" noChangeShapeType="1" noTextEdit="1"/>
              </p:cNvSpPr>
              <p:nvPr/>
            </p:nvSpPr>
            <p:spPr>
              <a:xfrm>
                <a:off x="871965" y="4723804"/>
                <a:ext cx="4912499" cy="533544"/>
              </a:xfrm>
              <a:prstGeom prst="rect">
                <a:avLst/>
              </a:prstGeom>
              <a:blipFill rotWithShape="1">
                <a:blip r:embed="rId7"/>
                <a:stretch>
                  <a:fillRect l="-993" r="-124" b="-689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Прямоугольник 8">
                <a:extLst>
                  <a:ext uri="{FF2B5EF4-FFF2-40B4-BE49-F238E27FC236}">
                    <a16:creationId xmlns:a16="http://schemas.microsoft.com/office/drawing/2014/main" xmlns="" id="{4F4ACA57-70A7-0C45-AC4F-066E2107A306}"/>
                  </a:ext>
                </a:extLst>
              </p:cNvPr>
              <p:cNvSpPr/>
              <p:nvPr/>
            </p:nvSpPr>
            <p:spPr>
              <a:xfrm>
                <a:off x="871965" y="5328731"/>
                <a:ext cx="4627677" cy="533544"/>
              </a:xfrm>
              <a:prstGeom prst="rect">
                <a:avLst/>
              </a:prstGeom>
            </p:spPr>
            <p:txBody>
              <a:bodyPr wrap="none">
                <a:spAutoFit/>
              </a:bodyPr>
              <a:lstStyle/>
              <a:p>
                <a:r>
                  <a:rPr lang="ru-RU" dirty="0">
                    <a:latin typeface="Century Gothic" panose="020B0502020202020204" pitchFamily="34" charset="0"/>
                  </a:rPr>
                  <a:t>б</a:t>
                </a:r>
                <a:r>
                  <a:rPr lang="en-US" dirty="0">
                    <a:latin typeface="Century Gothic" panose="020B0502020202020204" pitchFamily="34"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2</m:t>
                        </m:r>
                      </m:sub>
                    </m:sSub>
                  </m:oMath>
                </a14:m>
                <a:r>
                  <a:rPr lang="en-US" dirty="0">
                    <a:latin typeface="Century Gothic" panose="020B0502020202020204" pitchFamily="34" charset="0"/>
                  </a:rPr>
                  <a:t> | A) = </a:t>
                </a:r>
                <a14:m>
                  <m:oMath xmlns:m="http://schemas.openxmlformats.org/officeDocument/2006/math">
                    <m:f>
                      <m:fPr>
                        <m:ctrlPr>
                          <a:rPr lang="en-US" i="1">
                            <a:latin typeface="Cambria Math"/>
                          </a:rPr>
                        </m:ctrlPr>
                      </m:fPr>
                      <m:num>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A</m:t>
                        </m:r>
                        <m:r>
                          <a:rPr lang="en-US" i="1">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2</m:t>
                            </m:r>
                          </m:sub>
                        </m:sSub>
                        <m:r>
                          <a:rPr lang="en-US">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2</m:t>
                            </m:r>
                          </m:sub>
                        </m:sSub>
                        <m:r>
                          <a:rPr lang="en-US">
                            <a:latin typeface="Cambria Math" panose="02040503050406030204" pitchFamily="18" charset="0"/>
                          </a:rPr>
                          <m:t>)</m:t>
                        </m:r>
                      </m:num>
                      <m:den>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A</m:t>
                        </m:r>
                        <m:r>
                          <a:rPr lang="en-US">
                            <a:latin typeface="Cambria Math" panose="02040503050406030204" pitchFamily="18" charset="0"/>
                          </a:rPr>
                          <m:t>)</m:t>
                        </m:r>
                      </m:den>
                    </m:f>
                  </m:oMath>
                </a14:m>
                <a:r>
                  <a:rPr lang="en-US" dirty="0">
                    <a:latin typeface="Century Gothic" panose="020B0502020202020204" pitchFamily="34" charset="0"/>
                  </a:rPr>
                  <a:t>  = </a:t>
                </a:r>
                <a14:m>
                  <m:oMath xmlns:m="http://schemas.openxmlformats.org/officeDocument/2006/math">
                    <m:f>
                      <m:fPr>
                        <m:ctrlPr>
                          <a:rPr lang="en-US" i="1">
                            <a:latin typeface="Cambria Math"/>
                          </a:rPr>
                        </m:ctrlPr>
                      </m:fPr>
                      <m:num>
                        <m:r>
                          <a:rPr lang="en-US" i="1">
                            <a:latin typeface="Cambria Math" panose="02040503050406030204" pitchFamily="18" charset="0"/>
                          </a:rPr>
                          <m:t>0,0</m:t>
                        </m:r>
                        <m:r>
                          <a:rPr lang="ru-RU" b="0" i="1" smtClean="0">
                            <a:latin typeface="Cambria Math" panose="02040503050406030204" pitchFamily="18" charset="0"/>
                          </a:rPr>
                          <m:t>4</m:t>
                        </m:r>
                        <m:r>
                          <a:rPr lang="en-US" i="1">
                            <a:latin typeface="Cambria Math" panose="02040503050406030204" pitchFamily="18" charset="0"/>
                          </a:rPr>
                          <m:t>∗0,</m:t>
                        </m:r>
                        <m:r>
                          <a:rPr lang="ru-RU" b="0" i="1" smtClean="0">
                            <a:latin typeface="Cambria Math" panose="02040503050406030204" pitchFamily="18" charset="0"/>
                          </a:rPr>
                          <m:t>35</m:t>
                        </m:r>
                      </m:num>
                      <m:den>
                        <m:r>
                          <a:rPr lang="en-US">
                            <a:latin typeface="Cambria Math" panose="02040503050406030204" pitchFamily="18" charset="0"/>
                          </a:rPr>
                          <m:t>0,035</m:t>
                        </m:r>
                      </m:den>
                    </m:f>
                  </m:oMath>
                </a14:m>
                <a:r>
                  <a:rPr lang="en-US" dirty="0">
                    <a:latin typeface="Century Gothic" panose="020B0502020202020204" pitchFamily="34" charset="0"/>
                  </a:rPr>
                  <a:t> = 0,4; </a:t>
                </a:r>
                <a:endParaRPr lang="ru-RU" dirty="0">
                  <a:latin typeface="Century Gothic" panose="020B0502020202020204" pitchFamily="34" charset="0"/>
                </a:endParaRPr>
              </a:p>
            </p:txBody>
          </p:sp>
        </mc:Choice>
        <mc:Fallback>
          <p:sp>
            <p:nvSpPr>
              <p:cNvPr id="9" name="Прямоугольник 8">
                <a:extLst>
                  <a:ext uri="{FF2B5EF4-FFF2-40B4-BE49-F238E27FC236}">
                    <a16:creationId xmlns:a16="http://schemas.microsoft.com/office/drawing/2014/main" xmlns:a14="http://schemas.microsoft.com/office/drawing/2010/main" xmlns="" id="{4F4ACA57-70A7-0C45-AC4F-066E2107A306}"/>
                  </a:ext>
                </a:extLst>
              </p:cNvPr>
              <p:cNvSpPr>
                <a:spLocks noRot="1" noChangeAspect="1" noMove="1" noResize="1" noEditPoints="1" noAdjustHandles="1" noChangeArrowheads="1" noChangeShapeType="1" noTextEdit="1"/>
              </p:cNvSpPr>
              <p:nvPr/>
            </p:nvSpPr>
            <p:spPr>
              <a:xfrm>
                <a:off x="871965" y="5328731"/>
                <a:ext cx="4627677" cy="533544"/>
              </a:xfrm>
              <a:prstGeom prst="rect">
                <a:avLst/>
              </a:prstGeom>
              <a:blipFill rotWithShape="1">
                <a:blip r:embed="rId8"/>
                <a:stretch>
                  <a:fillRect l="-1054" r="-264" b="-56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Прямоугольник 12">
                <a:extLst>
                  <a:ext uri="{FF2B5EF4-FFF2-40B4-BE49-F238E27FC236}">
                    <a16:creationId xmlns:a16="http://schemas.microsoft.com/office/drawing/2014/main" xmlns="" id="{D90A7968-0E2E-B447-89FC-0DC206DDF82C}"/>
                  </a:ext>
                </a:extLst>
              </p:cNvPr>
              <p:cNvSpPr/>
              <p:nvPr/>
            </p:nvSpPr>
            <p:spPr>
              <a:xfrm>
                <a:off x="868079" y="5939692"/>
                <a:ext cx="4965911" cy="533544"/>
              </a:xfrm>
              <a:prstGeom prst="rect">
                <a:avLst/>
              </a:prstGeom>
            </p:spPr>
            <p:txBody>
              <a:bodyPr wrap="none">
                <a:spAutoFit/>
              </a:bodyPr>
              <a:lstStyle/>
              <a:p>
                <a:r>
                  <a:rPr lang="ru-RU" dirty="0">
                    <a:latin typeface="Century Gothic" panose="020B0502020202020204" pitchFamily="34" charset="0"/>
                  </a:rPr>
                  <a:t>в</a:t>
                </a:r>
                <a:r>
                  <a:rPr lang="en-US" dirty="0">
                    <a:latin typeface="Century Gothic" panose="020B0502020202020204" pitchFamily="34" charset="0"/>
                  </a:rPr>
                  <a:t>) 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3</m:t>
                        </m:r>
                      </m:sub>
                    </m:sSub>
                  </m:oMath>
                </a14:m>
                <a:r>
                  <a:rPr lang="en-US" dirty="0">
                    <a:latin typeface="Century Gothic" panose="020B0502020202020204" pitchFamily="34" charset="0"/>
                  </a:rPr>
                  <a:t> | A) = </a:t>
                </a:r>
                <a14:m>
                  <m:oMath xmlns:m="http://schemas.openxmlformats.org/officeDocument/2006/math">
                    <m:f>
                      <m:fPr>
                        <m:ctrlPr>
                          <a:rPr lang="en-US" i="1">
                            <a:latin typeface="Cambria Math"/>
                          </a:rPr>
                        </m:ctrlPr>
                      </m:fPr>
                      <m:num>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A</m:t>
                        </m:r>
                        <m:r>
                          <a:rPr lang="en-US" i="1">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3</m:t>
                            </m:r>
                          </m:sub>
                        </m:sSub>
                        <m:r>
                          <a:rPr lang="en-US">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a:rPr lang="ru-RU" b="0" i="0" smtClean="0">
                                <a:latin typeface="Cambria Math" panose="02040503050406030204" pitchFamily="18" charset="0"/>
                              </a:rPr>
                              <m:t>3</m:t>
                            </m:r>
                          </m:sub>
                        </m:sSub>
                        <m:r>
                          <a:rPr lang="en-US">
                            <a:latin typeface="Cambria Math" panose="02040503050406030204" pitchFamily="18" charset="0"/>
                          </a:rPr>
                          <m:t>)</m:t>
                        </m:r>
                      </m:num>
                      <m:den>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A</m:t>
                        </m:r>
                        <m:r>
                          <a:rPr lang="en-US">
                            <a:latin typeface="Cambria Math" panose="02040503050406030204" pitchFamily="18" charset="0"/>
                          </a:rPr>
                          <m:t>)</m:t>
                        </m:r>
                      </m:den>
                    </m:f>
                  </m:oMath>
                </a14:m>
                <a:r>
                  <a:rPr lang="en-US" dirty="0">
                    <a:latin typeface="Century Gothic" panose="020B0502020202020204" pitchFamily="34" charset="0"/>
                  </a:rPr>
                  <a:t>  = </a:t>
                </a:r>
                <a14:m>
                  <m:oMath xmlns:m="http://schemas.openxmlformats.org/officeDocument/2006/math">
                    <m:f>
                      <m:fPr>
                        <m:ctrlPr>
                          <a:rPr lang="en-US" i="1">
                            <a:latin typeface="Cambria Math"/>
                          </a:rPr>
                        </m:ctrlPr>
                      </m:fPr>
                      <m:num>
                        <m:r>
                          <a:rPr lang="en-US" i="1">
                            <a:latin typeface="Cambria Math" panose="02040503050406030204" pitchFamily="18" charset="0"/>
                          </a:rPr>
                          <m:t>0,0</m:t>
                        </m:r>
                        <m:r>
                          <a:rPr lang="ru-RU" b="0" i="1" smtClean="0">
                            <a:latin typeface="Cambria Math" panose="02040503050406030204" pitchFamily="18" charset="0"/>
                          </a:rPr>
                          <m:t>2</m:t>
                        </m:r>
                        <m:r>
                          <a:rPr lang="en-US" i="1">
                            <a:latin typeface="Cambria Math" panose="02040503050406030204" pitchFamily="18" charset="0"/>
                          </a:rPr>
                          <m:t>∗0,</m:t>
                        </m:r>
                        <m:r>
                          <a:rPr lang="ru-RU" b="0" i="1" smtClean="0">
                            <a:latin typeface="Cambria Math" panose="02040503050406030204" pitchFamily="18" charset="0"/>
                          </a:rPr>
                          <m:t>45</m:t>
                        </m:r>
                      </m:num>
                      <m:den>
                        <m:r>
                          <a:rPr lang="en-US">
                            <a:latin typeface="Cambria Math" panose="02040503050406030204" pitchFamily="18" charset="0"/>
                          </a:rPr>
                          <m:t>0,035</m:t>
                        </m:r>
                      </m:den>
                    </m:f>
                  </m:oMath>
                </a14:m>
                <a:r>
                  <a:rPr lang="en-US" dirty="0">
                    <a:latin typeface="Century Gothic" panose="020B0502020202020204" pitchFamily="34" charset="0"/>
                  </a:rPr>
                  <a:t> = 0,</a:t>
                </a:r>
                <a:r>
                  <a:rPr lang="ru-RU" dirty="0">
                    <a:latin typeface="Century Gothic" panose="020B0502020202020204" pitchFamily="34" charset="0"/>
                  </a:rPr>
                  <a:t>2571</a:t>
                </a:r>
                <a:r>
                  <a:rPr lang="en-US" dirty="0">
                    <a:latin typeface="Century Gothic" panose="020B0502020202020204" pitchFamily="34" charset="0"/>
                  </a:rPr>
                  <a:t>; </a:t>
                </a:r>
                <a:endParaRPr lang="ru-RU" dirty="0">
                  <a:latin typeface="Century Gothic" panose="020B0502020202020204" pitchFamily="34" charset="0"/>
                </a:endParaRPr>
              </a:p>
            </p:txBody>
          </p:sp>
        </mc:Choice>
        <mc:Fallback>
          <p:sp>
            <p:nvSpPr>
              <p:cNvPr id="13" name="Прямоугольник 12">
                <a:extLst>
                  <a:ext uri="{FF2B5EF4-FFF2-40B4-BE49-F238E27FC236}">
                    <a16:creationId xmlns:a16="http://schemas.microsoft.com/office/drawing/2014/main" xmlns:a14="http://schemas.microsoft.com/office/drawing/2010/main" xmlns="" id="{D90A7968-0E2E-B447-89FC-0DC206DDF82C}"/>
                  </a:ext>
                </a:extLst>
              </p:cNvPr>
              <p:cNvSpPr>
                <a:spLocks noRot="1" noChangeAspect="1" noMove="1" noResize="1" noEditPoints="1" noAdjustHandles="1" noChangeArrowheads="1" noChangeShapeType="1" noTextEdit="1"/>
              </p:cNvSpPr>
              <p:nvPr/>
            </p:nvSpPr>
            <p:spPr>
              <a:xfrm>
                <a:off x="868079" y="5939692"/>
                <a:ext cx="4965911" cy="533544"/>
              </a:xfrm>
              <a:prstGeom prst="rect">
                <a:avLst/>
              </a:prstGeom>
              <a:blipFill rotWithShape="1">
                <a:blip r:embed="rId9"/>
                <a:stretch>
                  <a:fillRect l="-982" r="-123" b="-5682"/>
                </a:stretch>
              </a:blipFill>
            </p:spPr>
            <p:txBody>
              <a:bodyPr/>
              <a:lstStyle/>
              <a:p>
                <a:r>
                  <a:rPr lang="ru-RU">
                    <a:noFill/>
                  </a:rPr>
                  <a:t> </a:t>
                </a:r>
              </a:p>
            </p:txBody>
          </p:sp>
        </mc:Fallback>
      </mc:AlternateContent>
    </p:spTree>
    <p:extLst>
      <p:ext uri="{BB962C8B-B14F-4D97-AF65-F5344CB8AC3E}">
        <p14:creationId xmlns:p14="http://schemas.microsoft.com/office/powerpoint/2010/main" val="93393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32" y="5720318"/>
            <a:ext cx="3848185" cy="821157"/>
          </a:xfrm>
          <a:prstGeom prst="rect">
            <a:avLst/>
          </a:prstGeom>
          <a:noFill/>
          <a:extLst>
            <a:ext uri="{909E8E84-426E-40DD-AFC4-6F175D3DCCD1}">
              <a14:hiddenFill xmlns:a14="http://schemas.microsoft.com/office/drawing/2010/main">
                <a:solidFill>
                  <a:srgbClr val="FFFFFF"/>
                </a:solidFill>
              </a14:hiddenFill>
            </a:ext>
          </a:extLst>
        </p:spPr>
      </p:pic>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794634"/>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Century Gothic" panose="020B0502020202020204" pitchFamily="34" charset="0"/>
            </a:endParaRPr>
          </a:p>
        </p:txBody>
      </p:sp>
      <p:sp>
        <p:nvSpPr>
          <p:cNvPr id="14" name="Заголовок 3">
            <a:extLst>
              <a:ext uri="{FF2B5EF4-FFF2-40B4-BE49-F238E27FC236}">
                <a16:creationId xmlns:a16="http://schemas.microsoft.com/office/drawing/2014/main" xmlns="" id="{582E8908-1D25-F544-93C5-299E240E2887}"/>
              </a:ext>
            </a:extLst>
          </p:cNvPr>
          <p:cNvSpPr txBox="1">
            <a:spLocks/>
          </p:cNvSpPr>
          <p:nvPr/>
        </p:nvSpPr>
        <p:spPr>
          <a:xfrm>
            <a:off x="713081" y="155504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Century Gothic" panose="020B0502020202020204" pitchFamily="34" charset="0"/>
            </a:endParaRPr>
          </a:p>
        </p:txBody>
      </p:sp>
      <p:sp>
        <p:nvSpPr>
          <p:cNvPr id="16" name="Заголовок 3">
            <a:extLst>
              <a:ext uri="{FF2B5EF4-FFF2-40B4-BE49-F238E27FC236}">
                <a16:creationId xmlns:a16="http://schemas.microsoft.com/office/drawing/2014/main" xmlns:a14="http://schemas.microsoft.com/office/drawing/2010/main" xmlns:mc="http://schemas.openxmlformats.org/markup-compatibility/2006" xmlns="" id="{898CF5DE-9AE5-9547-9A29-CB53831F6249}"/>
              </a:ext>
            </a:extLst>
          </p:cNvPr>
          <p:cNvSpPr txBox="1">
            <a:spLocks/>
          </p:cNvSpPr>
          <p:nvPr/>
        </p:nvSpPr>
        <p:spPr>
          <a:xfrm>
            <a:off x="713082" y="1986750"/>
            <a:ext cx="10583276" cy="6720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ru-RU" sz="1800" b="1" dirty="0">
                <a:solidFill>
                  <a:srgbClr val="00B0F0"/>
                </a:solidFill>
                <a:latin typeface="Century Gothic" panose="020B0502020202020204" pitchFamily="34" charset="0"/>
              </a:rPr>
              <a:t>Формулировка</a:t>
            </a:r>
            <a:r>
              <a:rPr lang="ru-RU" sz="1800" dirty="0">
                <a:solidFill>
                  <a:srgbClr val="00B0F0"/>
                </a:solidFill>
                <a:latin typeface="Century Gothic" panose="020B0502020202020204" pitchFamily="34" charset="0"/>
              </a:rPr>
              <a:t>: </a:t>
            </a:r>
            <a:r>
              <a:rPr lang="ru-RU" sz="1800" dirty="0">
                <a:latin typeface="Century Gothic" panose="020B0502020202020204" pitchFamily="34" charset="0"/>
              </a:rPr>
              <a:t>необходимо классифицировать тексты по </a:t>
            </a:r>
            <a:r>
              <a:rPr lang="en-US" sz="1800" dirty="0">
                <a:latin typeface="Century Gothic" panose="020B0502020202020204" pitchFamily="34" charset="0"/>
              </a:rPr>
              <a:t>n </a:t>
            </a:r>
            <a:r>
              <a:rPr lang="ru-RU" sz="1800" dirty="0">
                <a:latin typeface="Century Gothic" panose="020B0502020202020204" pitchFamily="34" charset="0"/>
              </a:rPr>
              <a:t>классам. Имеется </a:t>
            </a:r>
            <a:r>
              <a:rPr lang="ru-RU" sz="1800" dirty="0" err="1">
                <a:latin typeface="Century Gothic" panose="020B0502020202020204" pitchFamily="34" charset="0"/>
              </a:rPr>
              <a:t>датасет</a:t>
            </a:r>
            <a:r>
              <a:rPr lang="ru-RU" sz="1800" dirty="0">
                <a:latin typeface="Century Gothic" panose="020B0502020202020204" pitchFamily="34" charset="0"/>
              </a:rPr>
              <a:t> с классифицированными текстами</a:t>
            </a:r>
            <a:r>
              <a:rPr lang="ru-RU" sz="1800" dirty="0" smtClean="0">
                <a:latin typeface="Century Gothic" panose="020B0502020202020204" pitchFamily="34" charset="0"/>
              </a:rPr>
              <a:t>.</a:t>
            </a:r>
            <a:endParaRPr lang="ru-RU" sz="1800" dirty="0">
              <a:latin typeface="Century Gothic" panose="020B0502020202020204" pitchFamily="34" charset="0"/>
            </a:endParaRPr>
          </a:p>
        </p:txBody>
      </p:sp>
      <p:sp>
        <p:nvSpPr>
          <p:cNvPr id="17" name="Заголовок 3">
            <a:extLst>
              <a:ext uri="{FF2B5EF4-FFF2-40B4-BE49-F238E27FC236}">
                <a16:creationId xmlns:a16="http://schemas.microsoft.com/office/drawing/2014/main" xmlns="" id="{A3FA8433-F5FD-A04E-8C1F-49D4EC8FB118}"/>
              </a:ext>
            </a:extLst>
          </p:cNvPr>
          <p:cNvSpPr txBox="1">
            <a:spLocks/>
          </p:cNvSpPr>
          <p:nvPr/>
        </p:nvSpPr>
        <p:spPr>
          <a:xfrm>
            <a:off x="616099" y="3855940"/>
            <a:ext cx="11174119" cy="9922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endParaRPr lang="ru-RU" sz="2000"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8" name="Заголовок 3">
                <a:extLst>
                  <a:ext uri="{FF2B5EF4-FFF2-40B4-BE49-F238E27FC236}">
                    <a16:creationId xmlns:a16="http://schemas.microsoft.com/office/drawing/2014/main" xmlns="" id="{B9FB6A56-6089-FC44-B084-32197C93B5B8}"/>
                  </a:ext>
                </a:extLst>
              </p:cNvPr>
              <p:cNvSpPr txBox="1">
                <a:spLocks/>
              </p:cNvSpPr>
              <p:nvPr/>
            </p:nvSpPr>
            <p:spPr>
              <a:xfrm>
                <a:off x="713081" y="4361449"/>
                <a:ext cx="11174119" cy="4867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ru-RU" sz="1800" dirty="0">
                    <a:latin typeface="Century Gothic" panose="020B0502020202020204" pitchFamily="34" charset="0"/>
                  </a:rPr>
                  <a:t>Пусть документ состоит из слов </a:t>
                </a:r>
                <a:r>
                  <a:rPr lang="en-US" sz="1800" dirty="0">
                    <a:latin typeface="Century Gothic" panose="020B0502020202020204" pitchFamily="34" charset="0"/>
                  </a:rPr>
                  <a:t>{</a:t>
                </a:r>
                <a14:m>
                  <m:oMath xmlns:m="http://schemas.openxmlformats.org/officeDocument/2006/math">
                    <m:sSub>
                      <m:sSubPr>
                        <m:ctrlPr>
                          <a:rPr lang="ru-RU" sz="1800" i="1">
                            <a:latin typeface="Cambria Math"/>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ru-RU" sz="1800" i="1">
                            <a:latin typeface="Cambria Math"/>
                          </a:rPr>
                        </m:ctrlPr>
                      </m:sSubPr>
                      <m:e>
                        <m:r>
                          <a:rPr lang="en-US" sz="1800" i="1">
                            <a:latin typeface="Cambria Math" panose="02040503050406030204" pitchFamily="18" charset="0"/>
                          </a:rPr>
                          <m:t>𝑣</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ru-RU" sz="1800" i="1">
                            <a:latin typeface="Cambria Math"/>
                          </a:rPr>
                        </m:ctrlPr>
                      </m:sSubPr>
                      <m:e>
                        <m:r>
                          <a:rPr lang="en-US" sz="1800" i="1">
                            <a:latin typeface="Cambria Math" panose="02040503050406030204" pitchFamily="18" charset="0"/>
                          </a:rPr>
                          <m:t>𝑣</m:t>
                        </m:r>
                      </m:e>
                      <m:sub>
                        <m:r>
                          <a:rPr lang="en-US" sz="1800" b="0" i="1" smtClean="0">
                            <a:latin typeface="Cambria Math" panose="02040503050406030204" pitchFamily="18" charset="0"/>
                          </a:rPr>
                          <m:t>𝑁</m:t>
                        </m:r>
                      </m:sub>
                    </m:sSub>
                  </m:oMath>
                </a14:m>
                <a:r>
                  <a:rPr lang="en-US" sz="1800" dirty="0">
                    <a:latin typeface="Century Gothic" panose="020B0502020202020204" pitchFamily="34" charset="0"/>
                  </a:rPr>
                  <a:t>}. </a:t>
                </a:r>
                <a:r>
                  <a:rPr lang="ru-RU" sz="1800" dirty="0">
                    <a:latin typeface="Century Gothic" panose="020B0502020202020204" pitchFamily="34" charset="0"/>
                  </a:rPr>
                  <a:t>Тогда можем найти вероятности:</a:t>
                </a:r>
              </a:p>
            </p:txBody>
          </p:sp>
        </mc:Choice>
        <mc:Fallback>
          <p:sp>
            <p:nvSpPr>
              <p:cNvPr id="18" name="Заголовок 3">
                <a:extLst>
                  <a:ext uri="{FF2B5EF4-FFF2-40B4-BE49-F238E27FC236}">
                    <a16:creationId xmlns:a16="http://schemas.microsoft.com/office/drawing/2014/main" xmlns:a14="http://schemas.microsoft.com/office/drawing/2010/main" xmlns="" id="{B9FB6A56-6089-FC44-B084-32197C93B5B8}"/>
                  </a:ext>
                </a:extLst>
              </p:cNvPr>
              <p:cNvSpPr txBox="1">
                <a:spLocks noRot="1" noChangeAspect="1" noMove="1" noResize="1" noEditPoints="1" noAdjustHandles="1" noChangeArrowheads="1" noChangeShapeType="1" noTextEdit="1"/>
              </p:cNvSpPr>
              <p:nvPr/>
            </p:nvSpPr>
            <p:spPr>
              <a:xfrm>
                <a:off x="713081" y="4361449"/>
                <a:ext cx="11174119" cy="486788"/>
              </a:xfrm>
              <a:prstGeom prst="rect">
                <a:avLst/>
              </a:prstGeom>
              <a:blipFill rotWithShape="1">
                <a:blip r:embed="rId4"/>
                <a:stretch>
                  <a:fillRect l="-491" b="-20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Прямоугольник 11">
                <a:extLst>
                  <a:ext uri="{FF2B5EF4-FFF2-40B4-BE49-F238E27FC236}">
                    <a16:creationId xmlns:a16="http://schemas.microsoft.com/office/drawing/2014/main" xmlns="" id="{2C88F41B-2022-D54B-ACCF-6A6DB4288F5E}"/>
                  </a:ext>
                </a:extLst>
              </p:cNvPr>
              <p:cNvSpPr/>
              <p:nvPr/>
            </p:nvSpPr>
            <p:spPr>
              <a:xfrm>
                <a:off x="1936146" y="4963696"/>
                <a:ext cx="8059322" cy="644344"/>
              </a:xfrm>
              <a:prstGeom prst="rect">
                <a:avLst/>
              </a:prstGeom>
            </p:spPr>
            <p:txBody>
              <a:bodyPr wrap="none">
                <a:spAutoFit/>
              </a:bodyPr>
              <a:lstStyle/>
              <a:p>
                <a:r>
                  <a:rPr lang="en-US" dirty="0">
                    <a:latin typeface="Century Gothic" panose="020B0502020202020204" pitchFamily="34" charset="0"/>
                  </a:rPr>
                  <a:t>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a:rPr lang="en-US" b="0" i="0" smtClean="0">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𝑁</m:t>
                        </m:r>
                      </m:sub>
                    </m:sSub>
                  </m:oMath>
                </a14:m>
                <a:r>
                  <a:rPr lang="en-US" dirty="0">
                    <a:latin typeface="Century Gothic" panose="020B0502020202020204" pitchFamily="34" charset="0"/>
                  </a:rPr>
                  <a:t>) = </a:t>
                </a:r>
                <a14:m>
                  <m:oMath xmlns:m="http://schemas.openxmlformats.org/officeDocument/2006/math">
                    <m:f>
                      <m:fPr>
                        <m:ctrlPr>
                          <a:rPr lang="en-US" i="1">
                            <a:latin typeface="Cambria Math"/>
                          </a:rPr>
                        </m:ctrlPr>
                      </m:fPr>
                      <m:num>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𝑁</m:t>
                            </m:r>
                          </m:sub>
                        </m:sSub>
                        <m:r>
                          <a:rPr lang="en-US">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r>
                          <m:rPr>
                            <m:nor/>
                          </m:rPr>
                          <a:rPr lang="en-US" b="0" i="0" dirty="0" smtClean="0">
                            <a:latin typeface="Century Gothic" panose="020B0502020202020204" pitchFamily="34" charset="0"/>
                          </a:rPr>
                          <m:t>P</m:t>
                        </m:r>
                        <m:r>
                          <m:rPr>
                            <m:nor/>
                          </m:rPr>
                          <a:rPr lang="en-US" b="0" i="0" dirty="0" smtClean="0">
                            <a:latin typeface="Century Gothic" panose="020B0502020202020204" pitchFamily="34"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b="0" i="0" dirty="0" smtClean="0">
                            <a:latin typeface="Century Gothic" panose="020B0502020202020204" pitchFamily="34" charset="0"/>
                          </a:rPr>
                          <m:t>)</m:t>
                        </m:r>
                      </m:num>
                      <m:den>
                        <m:r>
                          <m:rPr>
                            <m:sty m:val="p"/>
                          </m:rPr>
                          <a:rPr lang="en-US" b="0" i="0" smtClean="0">
                            <a:latin typeface="Cambria Math" panose="02040503050406030204" pitchFamily="18" charset="0"/>
                          </a:rPr>
                          <m:t>P</m:t>
                        </m:r>
                        <m:r>
                          <a:rPr lang="en-US" b="0" i="0" smtClean="0">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𝑁</m:t>
                            </m:r>
                          </m:sub>
                        </m:sSub>
                        <m:r>
                          <a:rPr lang="en-US" b="0" i="0" smtClean="0">
                            <a:latin typeface="Cambria Math" panose="02040503050406030204" pitchFamily="18" charset="0"/>
                          </a:rPr>
                          <m:t>)</m:t>
                        </m:r>
                      </m:den>
                    </m:f>
                  </m:oMath>
                </a14:m>
                <a:r>
                  <a:rPr lang="en-US" dirty="0">
                    <a:latin typeface="Century Gothic" panose="020B0502020202020204" pitchFamily="34" charset="0"/>
                  </a:rPr>
                  <a:t> = </a:t>
                </a:r>
                <a14:m>
                  <m:oMath xmlns:m="http://schemas.openxmlformats.org/officeDocument/2006/math">
                    <m:f>
                      <m:fPr>
                        <m:ctrlPr>
                          <a:rPr lang="en-US" i="1" smtClean="0">
                            <a:latin typeface="Cambria Math"/>
                          </a:rPr>
                        </m:ctrlPr>
                      </m:fPr>
                      <m:num>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1</m:t>
                            </m:r>
                          </m:sub>
                        </m:sSub>
                        <m:d>
                          <m:dPr>
                            <m:begChr m:val="|"/>
                            <m:endChr m:val="|"/>
                            <m:ctrlPr>
                              <a:rPr lang="en-US" i="1">
                                <a:latin typeface="Cambria Math"/>
                              </a:rPr>
                            </m:ctrlPr>
                          </m:dPr>
                          <m:e>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 ∙</m:t>
                            </m:r>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i="1">
                                    <a:latin typeface="Cambria Math" panose="02040503050406030204" pitchFamily="18" charset="0"/>
                                  </a:rPr>
                                  <m:t>𝑣</m:t>
                                </m:r>
                              </m:e>
                              <m:sub>
                                <m:r>
                                  <a:rPr lang="en-US" b="0" i="1" smtClean="0">
                                    <a:latin typeface="Cambria Math" panose="02040503050406030204" pitchFamily="18" charset="0"/>
                                  </a:rPr>
                                  <m:t>𝑁</m:t>
                                </m:r>
                              </m:sub>
                            </m:sSub>
                          </m:e>
                        </m:d>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r>
                          <m:rPr>
                            <m:nor/>
                          </m:rPr>
                          <a:rPr lang="en-US" b="0" i="0" dirty="0" smtClean="0">
                            <a:latin typeface="Century Gothic" panose="020B0502020202020204" pitchFamily="34" charset="0"/>
                          </a:rPr>
                          <m:t> </m:t>
                        </m:r>
                        <m:r>
                          <a:rPr lang="en-US" b="0" i="1" dirty="0" smtClean="0">
                            <a:latin typeface="Cambria Math" panose="02040503050406030204" pitchFamily="18" charset="0"/>
                            <a:ea typeface="Cambria Math" panose="02040503050406030204" pitchFamily="18" charset="0"/>
                          </a:rPr>
                          <m:t>∙</m:t>
                        </m:r>
                        <m:r>
                          <m:rPr>
                            <m:nor/>
                          </m:rPr>
                          <a:rPr lang="en-US" b="0" i="0" dirty="0" smtClean="0">
                            <a:latin typeface="Century Gothic" panose="020B0502020202020204" pitchFamily="34" charset="0"/>
                            <a:ea typeface="Cambria Math" panose="02040503050406030204" pitchFamily="18" charset="0"/>
                          </a:rPr>
                          <m:t> </m:t>
                        </m:r>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num>
                      <m:den>
                        <m:r>
                          <m:rPr>
                            <m:sty m:val="p"/>
                          </m:rPr>
                          <a:rPr lang="en-US">
                            <a:latin typeface="Cambria Math" panose="02040503050406030204" pitchFamily="18" charset="0"/>
                          </a:rPr>
                          <m:t>P</m:t>
                        </m:r>
                        <m:d>
                          <m:dPr>
                            <m:ctrlPr>
                              <a:rPr lang="en-US" i="1">
                                <a:latin typeface="Cambria Math"/>
                              </a:rPr>
                            </m:ctrlPr>
                          </m:dPr>
                          <m:e>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1</m:t>
                                </m:r>
                              </m:sub>
                            </m:sSub>
                          </m:e>
                        </m:d>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rPr>
                          <m:t>P</m:t>
                        </m:r>
                        <m:r>
                          <a:rPr lang="en-US">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b="0" i="1" smtClean="0">
                                <a:latin typeface="Cambria Math" panose="02040503050406030204" pitchFamily="18" charset="0"/>
                              </a:rPr>
                              <m:t>𝑁</m:t>
                            </m:r>
                          </m:sub>
                        </m:sSub>
                        <m:r>
                          <a:rPr lang="en-US" i="1">
                            <a:latin typeface="Cambria Math" panose="02040503050406030204" pitchFamily="18" charset="0"/>
                          </a:rPr>
                          <m:t>)</m:t>
                        </m:r>
                      </m:den>
                    </m:f>
                  </m:oMath>
                </a14:m>
                <a:r>
                  <a:rPr lang="en-US" dirty="0">
                    <a:latin typeface="Century Gothic" panose="020B0502020202020204" pitchFamily="34" charset="0"/>
                  </a:rPr>
                  <a:t> , </a:t>
                </a:r>
                <a:r>
                  <a:rPr lang="ru-RU" dirty="0">
                    <a:latin typeface="Century Gothic" panose="020B0502020202020204" pitchFamily="34" charset="0"/>
                  </a:rPr>
                  <a:t>где </a:t>
                </a:r>
                <a:r>
                  <a:rPr lang="en-US" dirty="0">
                    <a:latin typeface="Century Gothic" panose="020B0502020202020204" pitchFamily="34" charset="0"/>
                  </a:rPr>
                  <a:t>j </a:t>
                </a:r>
                <a14:m>
                  <m:oMath xmlns:m="http://schemas.openxmlformats.org/officeDocument/2006/math">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e>
                    </m:acc>
                  </m:oMath>
                </a14:m>
                <a:r>
                  <a:rPr lang="en-US" dirty="0">
                    <a:latin typeface="Century Gothic" panose="020B0502020202020204" pitchFamily="34" charset="0"/>
                  </a:rPr>
                  <a:t>.</a:t>
                </a:r>
                <a:endParaRPr lang="ru-RU" dirty="0">
                  <a:latin typeface="Century Gothic" panose="020B0502020202020204" pitchFamily="34" charset="0"/>
                </a:endParaRPr>
              </a:p>
            </p:txBody>
          </p:sp>
        </mc:Choice>
        <mc:Fallback>
          <p:sp>
            <p:nvSpPr>
              <p:cNvPr id="12" name="Прямоугольник 11">
                <a:extLst>
                  <a:ext uri="{FF2B5EF4-FFF2-40B4-BE49-F238E27FC236}">
                    <a16:creationId xmlns:a16="http://schemas.microsoft.com/office/drawing/2014/main" xmlns:a14="http://schemas.microsoft.com/office/drawing/2010/main" xmlns="" id="{2C88F41B-2022-D54B-ACCF-6A6DB4288F5E}"/>
                  </a:ext>
                </a:extLst>
              </p:cNvPr>
              <p:cNvSpPr>
                <a:spLocks noRot="1" noChangeAspect="1" noMove="1" noResize="1" noEditPoints="1" noAdjustHandles="1" noChangeArrowheads="1" noChangeShapeType="1" noTextEdit="1"/>
              </p:cNvSpPr>
              <p:nvPr/>
            </p:nvSpPr>
            <p:spPr>
              <a:xfrm>
                <a:off x="1936146" y="4963696"/>
                <a:ext cx="8059322" cy="644344"/>
              </a:xfrm>
              <a:prstGeom prst="rect">
                <a:avLst/>
              </a:prstGeom>
              <a:blipFill rotWithShape="1">
                <a:blip r:embed="rId5"/>
                <a:stretch>
                  <a:fillRect l="-681"/>
                </a:stretch>
              </a:blipFill>
            </p:spPr>
            <p:txBody>
              <a:bodyPr/>
              <a:lstStyle/>
              <a:p>
                <a:r>
                  <a:rPr lang="ru-RU">
                    <a:noFill/>
                  </a:rPr>
                  <a:t> </a:t>
                </a:r>
              </a:p>
            </p:txBody>
          </p:sp>
        </mc:Fallback>
      </mc:AlternateContent>
      <p:sp>
        <p:nvSpPr>
          <p:cNvPr id="20" name="Прямоугольник 19">
            <a:extLst>
              <a:ext uri="{FF2B5EF4-FFF2-40B4-BE49-F238E27FC236}">
                <a16:creationId xmlns:a16="http://schemas.microsoft.com/office/drawing/2014/main" xmlns="" id="{AE32EA7A-1519-F841-B24C-8B680929C000}"/>
              </a:ext>
            </a:extLst>
          </p:cNvPr>
          <p:cNvSpPr/>
          <p:nvPr/>
        </p:nvSpPr>
        <p:spPr>
          <a:xfrm>
            <a:off x="725277" y="5945590"/>
            <a:ext cx="4036682" cy="369332"/>
          </a:xfrm>
          <a:prstGeom prst="rect">
            <a:avLst/>
          </a:prstGeom>
        </p:spPr>
        <p:txBody>
          <a:bodyPr wrap="none">
            <a:spAutoFit/>
          </a:bodyPr>
          <a:lstStyle/>
          <a:p>
            <a:r>
              <a:rPr lang="ru-RU" b="1" dirty="0">
                <a:solidFill>
                  <a:srgbClr val="00B0F0"/>
                </a:solidFill>
                <a:latin typeface="Century Gothic" panose="020B0502020202020204" pitchFamily="34" charset="0"/>
              </a:rPr>
              <a:t>Ответ</a:t>
            </a:r>
            <a:r>
              <a:rPr lang="ru-RU" dirty="0">
                <a:latin typeface="Century Gothic" panose="020B0502020202020204" pitchFamily="34" charset="0"/>
              </a:rPr>
              <a:t> классификатора Байеса:</a:t>
            </a:r>
          </a:p>
        </p:txBody>
      </p:sp>
      <mc:AlternateContent xmlns:mc="http://schemas.openxmlformats.org/markup-compatibility/2006">
        <mc:Choice xmlns:a14="http://schemas.microsoft.com/office/drawing/2010/main" Requires="a14">
          <p:sp>
            <p:nvSpPr>
              <p:cNvPr id="21" name="Прямоугольник 20">
                <a:extLst>
                  <a:ext uri="{FF2B5EF4-FFF2-40B4-BE49-F238E27FC236}">
                    <a16:creationId xmlns:a16="http://schemas.microsoft.com/office/drawing/2014/main" xmlns="" id="{A3EE3E9A-BF12-3A48-8BE8-E6EDBC944CDA}"/>
                  </a:ext>
                </a:extLst>
              </p:cNvPr>
              <p:cNvSpPr/>
              <p:nvPr/>
            </p:nvSpPr>
            <p:spPr>
              <a:xfrm>
                <a:off x="7902607" y="5858739"/>
                <a:ext cx="3238579" cy="543034"/>
              </a:xfrm>
              <a:prstGeom prst="rect">
                <a:avLst/>
              </a:prstGeom>
            </p:spPr>
            <p:txBody>
              <a:bodyPr wrap="none">
                <a:spAutoFit/>
              </a:bodyPr>
              <a:lstStyle/>
              <a:p>
                <a:r>
                  <a:rPr lang="en-US" dirty="0">
                    <a:latin typeface="Century Gothic" panose="020B0502020202020204" pitchFamily="34" charset="0"/>
                  </a:rPr>
                  <a:t>k = </a:t>
                </a:r>
                <a14:m>
                  <m:oMath xmlns:m="http://schemas.openxmlformats.org/officeDocument/2006/math">
                    <m:func>
                      <m:funcPr>
                        <m:ctrlPr>
                          <a:rPr lang="en-US" i="1" dirty="0" smtClean="0">
                            <a:latin typeface="Cambria Math"/>
                          </a:rPr>
                        </m:ctrlPr>
                      </m:funcPr>
                      <m:fName>
                        <m:limLow>
                          <m:limLowPr>
                            <m:ctrlPr>
                              <a:rPr lang="en-US" i="1" dirty="0" smtClean="0">
                                <a:latin typeface="Cambria Math"/>
                              </a:rPr>
                            </m:ctrlPr>
                          </m:limLowPr>
                          <m:e>
                            <m:r>
                              <m:rPr>
                                <m:sty m:val="p"/>
                              </m:rPr>
                              <a:rPr lang="en-US" b="0" i="0" dirty="0" smtClean="0">
                                <a:latin typeface="Cambria Math" panose="02040503050406030204" pitchFamily="18" charset="0"/>
                              </a:rPr>
                              <m:t>arg</m:t>
                            </m:r>
                            <m:r>
                              <m:rPr>
                                <m:sty m:val="p"/>
                              </m:rPr>
                              <a:rPr lang="en-US" i="0" dirty="0" smtClean="0">
                                <a:latin typeface="Cambria Math" panose="02040503050406030204" pitchFamily="18" charset="0"/>
                              </a:rPr>
                              <m:t>m</m:t>
                            </m:r>
                            <m:r>
                              <a:rPr lang="en-US" b="0" i="1" dirty="0" smtClean="0">
                                <a:latin typeface="Cambria Math" panose="02040503050406030204" pitchFamily="18" charset="0"/>
                              </a:rPr>
                              <m:t>𝑎𝑥</m:t>
                            </m:r>
                          </m:e>
                          <m:lim>
                            <m:r>
                              <a:rPr lang="en-US" b="0" i="1" dirty="0" smtClean="0">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acc>
                              <m:accPr>
                                <m:chr m:val="̅"/>
                                <m:ctrlPr>
                                  <a:rPr lang="en-US" i="1">
                                    <a:latin typeface="Cambria Math"/>
                                    <a:ea typeface="Cambria Math" panose="02040503050406030204" pitchFamily="18" charset="0"/>
                                  </a:rPr>
                                </m:ctrlPr>
                              </m:acc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𝑛</m:t>
                                </m:r>
                              </m:e>
                            </m:acc>
                          </m:lim>
                        </m:limLow>
                      </m:fName>
                      <m:e>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𝑣</m:t>
                            </m:r>
                          </m:e>
                          <m:sub>
                            <m:r>
                              <a:rPr lang="en-US" i="1">
                                <a:latin typeface="Cambria Math" panose="02040503050406030204" pitchFamily="18" charset="0"/>
                              </a:rPr>
                              <m:t>𝑁</m:t>
                            </m:r>
                          </m:sub>
                        </m:sSub>
                        <m:r>
                          <m:rPr>
                            <m:nor/>
                          </m:rPr>
                          <a:rPr lang="en-US" dirty="0">
                            <a:latin typeface="Century Gothic" panose="020B0502020202020204" pitchFamily="34" charset="0"/>
                          </a:rPr>
                          <m:t>)</m:t>
                        </m:r>
                      </m:e>
                    </m:func>
                    <m:r>
                      <a:rPr lang="en-US" b="0" i="1" dirty="0" smtClean="0">
                        <a:latin typeface="Cambria Math" panose="02040503050406030204" pitchFamily="18" charset="0"/>
                      </a:rPr>
                      <m:t>.</m:t>
                    </m:r>
                  </m:oMath>
                </a14:m>
                <a:endParaRPr lang="ru-RU" dirty="0">
                  <a:latin typeface="Century Gothic" panose="020B0502020202020204" pitchFamily="34" charset="0"/>
                </a:endParaRPr>
              </a:p>
            </p:txBody>
          </p:sp>
        </mc:Choice>
        <mc:Fallback>
          <p:sp>
            <p:nvSpPr>
              <p:cNvPr id="21" name="Прямоугольник 20">
                <a:extLst>
                  <a:ext uri="{FF2B5EF4-FFF2-40B4-BE49-F238E27FC236}">
                    <a16:creationId xmlns:a16="http://schemas.microsoft.com/office/drawing/2014/main" xmlns:a14="http://schemas.microsoft.com/office/drawing/2010/main" xmlns="" id="{A3EE3E9A-BF12-3A48-8BE8-E6EDBC944CDA}"/>
                  </a:ext>
                </a:extLst>
              </p:cNvPr>
              <p:cNvSpPr>
                <a:spLocks noRot="1" noChangeAspect="1" noMove="1" noResize="1" noEditPoints="1" noAdjustHandles="1" noChangeArrowheads="1" noChangeShapeType="1" noTextEdit="1"/>
              </p:cNvSpPr>
              <p:nvPr/>
            </p:nvSpPr>
            <p:spPr>
              <a:xfrm>
                <a:off x="7902607" y="5858739"/>
                <a:ext cx="3238579" cy="543034"/>
              </a:xfrm>
              <a:prstGeom prst="rect">
                <a:avLst/>
              </a:prstGeom>
              <a:blipFill rotWithShape="1">
                <a:blip r:embed="rId6"/>
                <a:stretch>
                  <a:fillRect l="-1504" t="-6742" b="-4494"/>
                </a:stretch>
              </a:blipFill>
            </p:spPr>
            <p:txBody>
              <a:bodyPr/>
              <a:lstStyle/>
              <a:p>
                <a:r>
                  <a:rPr lang="ru-RU">
                    <a:noFill/>
                  </a:rPr>
                  <a:t> </a:t>
                </a:r>
              </a:p>
            </p:txBody>
          </p:sp>
        </mc:Fallback>
      </mc:AlternateContent>
      <p:pic>
        <p:nvPicPr>
          <p:cNvPr id="13" name="Picture 2" descr="D:\Наташа\корел\сувалкина\презентация НЕЙРОНКИ\9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1673" y="1089482"/>
            <a:ext cx="6639952" cy="657678"/>
          </a:xfrm>
          <a:prstGeom prst="rect">
            <a:avLst/>
          </a:prstGeom>
          <a:noFill/>
          <a:extLst>
            <a:ext uri="{909E8E84-426E-40DD-AFC4-6F175D3DCCD1}">
              <a14:hiddenFill xmlns:a14="http://schemas.microsoft.com/office/drawing/2010/main">
                <a:solidFill>
                  <a:srgbClr val="FFFFFF"/>
                </a:solidFill>
              </a14:hiddenFill>
            </a:ext>
          </a:extLst>
        </p:spPr>
      </p:pic>
      <p:sp>
        <p:nvSpPr>
          <p:cNvPr id="19"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400" b="1" dirty="0" smtClean="0">
                <a:solidFill>
                  <a:srgbClr val="00B0F0"/>
                </a:solidFill>
                <a:latin typeface="Century Gothic" panose="020B0502020202020204" pitchFamily="34" charset="0"/>
              </a:rPr>
              <a:t>КЛАССИФИКАТОР БАЙЕСА</a:t>
            </a:r>
            <a:endParaRPr lang="ru-RU" sz="4400" b="1" dirty="0">
              <a:solidFill>
                <a:srgbClr val="00B0F0"/>
              </a:solidFill>
              <a:latin typeface="Century Gothic" panose="020B0502020202020204" pitchFamily="34" charset="0"/>
            </a:endParaRPr>
          </a:p>
        </p:txBody>
      </p:sp>
      <p:sp>
        <p:nvSpPr>
          <p:cNvPr id="22" name="Прямоугольник 21"/>
          <p:cNvSpPr/>
          <p:nvPr/>
        </p:nvSpPr>
        <p:spPr>
          <a:xfrm>
            <a:off x="3016471" y="1145754"/>
            <a:ext cx="6159057" cy="523220"/>
          </a:xfrm>
          <a:prstGeom prst="rect">
            <a:avLst/>
          </a:prstGeom>
        </p:spPr>
        <p:txBody>
          <a:bodyPr wrap="none">
            <a:spAutoFit/>
          </a:bodyPr>
          <a:lstStyle/>
          <a:p>
            <a:pPr algn="ctr"/>
            <a:r>
              <a:rPr lang="ru-RU" sz="2800" b="1" dirty="0">
                <a:solidFill>
                  <a:schemeClr val="bg1"/>
                </a:solidFill>
                <a:latin typeface="Century Gothic" panose="020B0502020202020204" pitchFamily="34" charset="0"/>
              </a:rPr>
              <a:t>Задача классификации текстов</a:t>
            </a:r>
          </a:p>
        </p:txBody>
      </p:sp>
      <mc:AlternateContent xmlns:mc="http://schemas.openxmlformats.org/markup-compatibility/2006">
        <mc:Choice xmlns:a14="http://schemas.microsoft.com/office/drawing/2010/main" Requires="a14">
          <p:sp>
            <p:nvSpPr>
              <p:cNvPr id="24" name="Заголовок 3">
                <a:extLst>
                  <a:ext uri="{FF2B5EF4-FFF2-40B4-BE49-F238E27FC236}">
                    <a16:creationId xmlns:a16="http://schemas.microsoft.com/office/drawing/2014/main" xmlns="" id="{898CF5DE-9AE5-9547-9A29-CB53831F6249}"/>
                  </a:ext>
                </a:extLst>
              </p:cNvPr>
              <p:cNvSpPr txBox="1">
                <a:spLocks/>
              </p:cNvSpPr>
              <p:nvPr/>
            </p:nvSpPr>
            <p:spPr>
              <a:xfrm>
                <a:off x="713082" y="2855742"/>
                <a:ext cx="10583276" cy="15171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ru-RU" sz="1800" b="1" dirty="0" smtClean="0">
                    <a:solidFill>
                      <a:srgbClr val="00B0F0"/>
                    </a:solidFill>
                    <a:latin typeface="Century Gothic" panose="020B0502020202020204" pitchFamily="34" charset="0"/>
                  </a:rPr>
                  <a:t>Решение</a:t>
                </a:r>
                <a:endParaRPr lang="ru-RU" sz="1800" b="1" dirty="0">
                  <a:solidFill>
                    <a:srgbClr val="00B0F0"/>
                  </a:solidFill>
                  <a:latin typeface="Century Gothic" panose="020B0502020202020204" pitchFamily="34" charset="0"/>
                </a:endParaRPr>
              </a:p>
              <a:p>
                <a:pPr algn="just">
                  <a:lnSpc>
                    <a:spcPct val="100000"/>
                  </a:lnSpc>
                </a:pPr>
                <a:r>
                  <a:rPr lang="ru-RU" sz="1800" dirty="0">
                    <a:latin typeface="Century Gothic" panose="020B0502020202020204" pitchFamily="34" charset="0"/>
                  </a:rPr>
                  <a:t>Пусть </a:t>
                </a:r>
                <a14:m>
                  <m:oMath xmlns:m="http://schemas.openxmlformats.org/officeDocument/2006/math">
                    <m:sSub>
                      <m:sSubPr>
                        <m:ctrlPr>
                          <a:rPr lang="ru-RU" sz="1800" i="1">
                            <a:latin typeface="Cambria Math"/>
                          </a:rPr>
                        </m:ctrlPr>
                      </m:sSubPr>
                      <m:e>
                        <m:r>
                          <m:rPr>
                            <m:sty m:val="p"/>
                          </m:rPr>
                          <a:rPr lang="en-US" sz="1800">
                            <a:latin typeface="Cambria Math" panose="02040503050406030204" pitchFamily="18" charset="0"/>
                          </a:rPr>
                          <m:t>B</m:t>
                        </m:r>
                      </m:e>
                      <m:sub>
                        <m:r>
                          <m:rPr>
                            <m:sty m:val="p"/>
                          </m:rPr>
                          <a:rPr lang="en-US" sz="1800">
                            <a:latin typeface="Cambria Math" panose="02040503050406030204" pitchFamily="18" charset="0"/>
                          </a:rPr>
                          <m:t>i</m:t>
                        </m:r>
                      </m:sub>
                    </m:sSub>
                    <m:r>
                      <a:rPr lang="en-US" sz="1800" i="1">
                        <a:latin typeface="Cambria Math" panose="02040503050406030204" pitchFamily="18" charset="0"/>
                      </a:rPr>
                      <m:t>=</m:t>
                    </m:r>
                  </m:oMath>
                </a14:m>
                <a:r>
                  <a:rPr lang="en-US" sz="1800" dirty="0">
                    <a:latin typeface="Century Gothic" panose="020B0502020202020204" pitchFamily="34" charset="0"/>
                  </a:rPr>
                  <a:t>{</a:t>
                </a:r>
                <a:r>
                  <a:rPr lang="ru-RU" sz="1800" dirty="0">
                    <a:latin typeface="Century Gothic" panose="020B0502020202020204" pitchFamily="34" charset="0"/>
                  </a:rPr>
                  <a:t>текст принадлежит классу </a:t>
                </a:r>
                <a:r>
                  <a:rPr lang="en-US" sz="1800" dirty="0" err="1">
                    <a:latin typeface="Century Gothic" panose="020B0502020202020204" pitchFamily="34" charset="0"/>
                  </a:rPr>
                  <a:t>i</a:t>
                </a:r>
                <a:r>
                  <a:rPr lang="en-US" sz="1800" dirty="0">
                    <a:latin typeface="Century Gothic" panose="020B0502020202020204" pitchFamily="34" charset="0"/>
                  </a:rPr>
                  <a:t>}</a:t>
                </a:r>
                <a:r>
                  <a:rPr lang="ru-RU" sz="1800" b="1" dirty="0">
                    <a:latin typeface="Century Gothic" panose="020B0502020202020204" pitchFamily="34" charset="0"/>
                  </a:rPr>
                  <a:t> </a:t>
                </a:r>
                <a:r>
                  <a:rPr lang="ru-RU" sz="1800" dirty="0">
                    <a:latin typeface="Century Gothic" panose="020B0502020202020204" pitchFamily="34" charset="0"/>
                  </a:rPr>
                  <a:t>и </a:t>
                </a:r>
                <a14:m>
                  <m:oMath xmlns:m="http://schemas.openxmlformats.org/officeDocument/2006/math">
                    <m:sSub>
                      <m:sSubPr>
                        <m:ctrlPr>
                          <a:rPr lang="ru-RU" sz="1800" i="1" smtClean="0">
                            <a:latin typeface="Cambria Math"/>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ru-RU" sz="1800" i="1">
                            <a:latin typeface="Cambria Math"/>
                          </a:rPr>
                        </m:ctrlPr>
                      </m:sSubPr>
                      <m:e>
                        <m:r>
                          <a:rPr lang="en-US" sz="1800" b="0" i="1">
                            <a:latin typeface="Cambria Math" panose="02040503050406030204" pitchFamily="18" charset="0"/>
                          </a:rPr>
                          <m:t>𝑤</m:t>
                        </m:r>
                      </m:e>
                      <m:sub>
                        <m:r>
                          <a:rPr lang="en-US" sz="1800" b="0" i="1" smtClean="0">
                            <a:latin typeface="Cambria Math" panose="02040503050406030204" pitchFamily="18" charset="0"/>
                          </a:rPr>
                          <m:t>𝑇</m:t>
                        </m:r>
                      </m:sub>
                    </m:sSub>
                  </m:oMath>
                </a14:m>
                <a:r>
                  <a:rPr lang="en-US" sz="1800" dirty="0">
                    <a:latin typeface="Century Gothic" panose="020B0502020202020204" pitchFamily="34" charset="0"/>
                  </a:rPr>
                  <a:t> - </a:t>
                </a:r>
                <a:r>
                  <a:rPr lang="ru-RU" sz="1800" dirty="0">
                    <a:latin typeface="Century Gothic" panose="020B0502020202020204" pitchFamily="34" charset="0"/>
                  </a:rPr>
                  <a:t>все слова, которые встречаются в текстах. Тогда можем по </a:t>
                </a:r>
                <a:r>
                  <a:rPr lang="ru-RU" sz="1800" dirty="0" err="1">
                    <a:latin typeface="Century Gothic" panose="020B0502020202020204" pitchFamily="34" charset="0"/>
                  </a:rPr>
                  <a:t>датасету</a:t>
                </a:r>
                <a:r>
                  <a:rPr lang="ru-RU" sz="1800" dirty="0">
                    <a:latin typeface="Century Gothic" panose="020B0502020202020204" pitchFamily="34" charset="0"/>
                  </a:rPr>
                  <a:t> можем найти вероятности</a:t>
                </a:r>
                <a:r>
                  <a:rPr lang="en-US" sz="1800" dirty="0">
                    <a:latin typeface="Century Gothic" panose="020B0502020202020204" pitchFamily="34" charset="0"/>
                  </a:rPr>
                  <a:t> (</a:t>
                </a:r>
                <a:r>
                  <a:rPr lang="ru-RU" sz="1800" dirty="0">
                    <a:latin typeface="Century Gothic" panose="020B0502020202020204" pitchFamily="34" charset="0"/>
                  </a:rPr>
                  <a:t>процесс обучения</a:t>
                </a:r>
                <a:r>
                  <a:rPr lang="en-US" sz="1800" dirty="0">
                    <a:latin typeface="Century Gothic" panose="020B0502020202020204" pitchFamily="34" charset="0"/>
                  </a:rPr>
                  <a:t>)</a:t>
                </a:r>
                <a:r>
                  <a:rPr lang="ru-RU" sz="1800" dirty="0">
                    <a:latin typeface="Century Gothic" panose="020B0502020202020204" pitchFamily="34" charset="0"/>
                  </a:rPr>
                  <a:t>:</a:t>
                </a:r>
                <a:endParaRPr lang="en-US" sz="1800" dirty="0">
                  <a:latin typeface="Century Gothic" panose="020B0502020202020204" pitchFamily="34" charset="0"/>
                </a:endParaRPr>
              </a:p>
              <a:p>
                <a:pPr algn="just">
                  <a:lnSpc>
                    <a:spcPct val="100000"/>
                  </a:lnSpc>
                </a:pPr>
                <a:endParaRPr lang="ru-RU" sz="2000" dirty="0">
                  <a:latin typeface="Century Gothic" panose="020B0502020202020204" pitchFamily="34" charset="0"/>
                </a:endParaRPr>
              </a:p>
              <a:p>
                <a:pPr>
                  <a:lnSpc>
                    <a:spcPct val="100000"/>
                  </a:lnSpc>
                </a:pPr>
                <a:r>
                  <a:rPr lang="en-US" sz="2000" dirty="0">
                    <a:latin typeface="Century Gothic" panose="020B0502020202020204" pitchFamily="34" charset="0"/>
                  </a:rPr>
                  <a:t>P(</a:t>
                </a:r>
                <a14:m>
                  <m:oMath xmlns:m="http://schemas.openxmlformats.org/officeDocument/2006/math">
                    <m:sSub>
                      <m:sSubPr>
                        <m:ctrlPr>
                          <a:rPr lang="ru-RU" sz="2000" i="1">
                            <a:latin typeface="Cambria Math"/>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ru-RU" sz="2000" i="1">
                            <a:latin typeface="Cambria Math"/>
                          </a:rPr>
                        </m:ctrlPr>
                      </m:sSubPr>
                      <m:e>
                        <m:r>
                          <m:rPr>
                            <m:sty m:val="p"/>
                          </m:rPr>
                          <a:rPr lang="en-US" sz="2000">
                            <a:latin typeface="Cambria Math" panose="02040503050406030204" pitchFamily="18" charset="0"/>
                          </a:rPr>
                          <m:t>B</m:t>
                        </m:r>
                      </m:e>
                      <m:sub>
                        <m:r>
                          <m:rPr>
                            <m:sty m:val="p"/>
                          </m:rPr>
                          <a:rPr lang="en-US" sz="2000" b="0" i="0" smtClean="0">
                            <a:latin typeface="Cambria Math" panose="02040503050406030204" pitchFamily="18" charset="0"/>
                          </a:rPr>
                          <m:t>j</m:t>
                        </m:r>
                      </m:sub>
                    </m:sSub>
                  </m:oMath>
                </a14:m>
                <a:r>
                  <a:rPr lang="en-US" sz="2000" dirty="0">
                    <a:latin typeface="Century Gothic" panose="020B0502020202020204" pitchFamily="34" charset="0"/>
                  </a:rPr>
                  <a:t>) = </a:t>
                </a:r>
                <a14:m>
                  <m:oMath xmlns:m="http://schemas.openxmlformats.org/officeDocument/2006/math">
                    <m:f>
                      <m:fPr>
                        <m:ctrlPr>
                          <a:rPr lang="en-US" sz="2000" i="1" smtClean="0">
                            <a:latin typeface="Cambria Math"/>
                          </a:rPr>
                        </m:ctrlPr>
                      </m:fPr>
                      <m:num>
                        <m:r>
                          <a:rPr lang="ru-RU" sz="2000" b="0" i="1" smtClean="0">
                            <a:latin typeface="Cambria Math" panose="02040503050406030204" pitchFamily="18" charset="0"/>
                          </a:rPr>
                          <m:t>сколько раз слово</m:t>
                        </m:r>
                        <m:r>
                          <a:rPr lang="en-US" sz="2000" b="0" i="1" smtClean="0">
                            <a:latin typeface="Cambria Math" panose="02040503050406030204" pitchFamily="18" charset="0"/>
                          </a:rPr>
                          <m:t> </m:t>
                        </m:r>
                        <m:sSub>
                          <m:sSubPr>
                            <m:ctrlPr>
                              <a:rPr lang="ru-RU" sz="2000" i="1">
                                <a:latin typeface="Cambria Math"/>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r>
                          <a:rPr lang="en-US" sz="2000" b="0" i="1" smtClean="0">
                            <a:latin typeface="Cambria Math" panose="02040503050406030204" pitchFamily="18" charset="0"/>
                          </a:rPr>
                          <m:t> </m:t>
                        </m:r>
                        <m:r>
                          <a:rPr lang="ru-RU" sz="2000" b="0" i="1" smtClean="0">
                            <a:latin typeface="Cambria Math" panose="02040503050406030204" pitchFamily="18" charset="0"/>
                          </a:rPr>
                          <m:t>встретилось в документах класса </m:t>
                        </m:r>
                        <m:r>
                          <a:rPr lang="en-US" sz="2000" b="0" i="1" smtClean="0">
                            <a:latin typeface="Cambria Math" panose="02040503050406030204" pitchFamily="18" charset="0"/>
                          </a:rPr>
                          <m:t>𝑗</m:t>
                        </m:r>
                      </m:num>
                      <m:den>
                        <m:r>
                          <a:rPr lang="ru-RU" sz="2000" b="0" i="1" smtClean="0">
                            <a:latin typeface="Cambria Math" panose="02040503050406030204" pitchFamily="18" charset="0"/>
                          </a:rPr>
                          <m:t>сумма количества слов документов класса </m:t>
                        </m:r>
                        <m:r>
                          <a:rPr lang="en-US" sz="2000" b="0" i="1" smtClean="0">
                            <a:latin typeface="Cambria Math" panose="02040503050406030204" pitchFamily="18" charset="0"/>
                          </a:rPr>
                          <m:t>𝑗</m:t>
                        </m:r>
                      </m:den>
                    </m:f>
                  </m:oMath>
                </a14:m>
                <a:r>
                  <a:rPr lang="en-US" sz="2000" dirty="0">
                    <a:latin typeface="Century Gothic" panose="020B0502020202020204" pitchFamily="34" charset="0"/>
                  </a:rPr>
                  <a:t>.</a:t>
                </a:r>
                <a:endParaRPr lang="ru-RU" sz="2000" dirty="0">
                  <a:latin typeface="Century Gothic" panose="020B0502020202020204" pitchFamily="34" charset="0"/>
                </a:endParaRPr>
              </a:p>
            </p:txBody>
          </p:sp>
        </mc:Choice>
        <mc:Fallback>
          <p:sp>
            <p:nvSpPr>
              <p:cNvPr id="24" name="Заголовок 3">
                <a:extLst>
                  <a:ext uri="{FF2B5EF4-FFF2-40B4-BE49-F238E27FC236}">
                    <a16:creationId xmlns:a16="http://schemas.microsoft.com/office/drawing/2014/main" xmlns:a14="http://schemas.microsoft.com/office/drawing/2010/main" xmlns="" id="{898CF5DE-9AE5-9547-9A29-CB53831F6249}"/>
                  </a:ext>
                </a:extLst>
              </p:cNvPr>
              <p:cNvSpPr txBox="1">
                <a:spLocks noRot="1" noChangeAspect="1" noMove="1" noResize="1" noEditPoints="1" noAdjustHandles="1" noChangeArrowheads="1" noChangeShapeType="1" noTextEdit="1"/>
              </p:cNvSpPr>
              <p:nvPr/>
            </p:nvSpPr>
            <p:spPr>
              <a:xfrm>
                <a:off x="713082" y="2855742"/>
                <a:ext cx="10583276" cy="1517183"/>
              </a:xfrm>
              <a:prstGeom prst="rect">
                <a:avLst/>
              </a:prstGeom>
              <a:blipFill rotWithShape="1">
                <a:blip r:embed="rId8"/>
                <a:stretch>
                  <a:fillRect l="-518" t="-14056" r="-461"/>
                </a:stretch>
              </a:blipFill>
            </p:spPr>
            <p:txBody>
              <a:bodyPr/>
              <a:lstStyle/>
              <a:p>
                <a:r>
                  <a:rPr lang="ru-RU">
                    <a:noFill/>
                  </a:rPr>
                  <a:t> </a:t>
                </a:r>
              </a:p>
            </p:txBody>
          </p:sp>
        </mc:Fallback>
      </mc:AlternateContent>
    </p:spTree>
    <p:extLst>
      <p:ext uri="{BB962C8B-B14F-4D97-AF65-F5344CB8AC3E}">
        <p14:creationId xmlns:p14="http://schemas.microsoft.com/office/powerpoint/2010/main" val="1373174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D:\Наташа\корел\сувалкина\презентация НЕЙРОНКИ\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439" y="4837486"/>
            <a:ext cx="3292834" cy="550613"/>
          </a:xfrm>
          <a:prstGeom prst="rect">
            <a:avLst/>
          </a:prstGeom>
          <a:noFill/>
          <a:extLst>
            <a:ext uri="{909E8E84-426E-40DD-AFC4-6F175D3DCCD1}">
              <a14:hiddenFill xmlns:a14="http://schemas.microsoft.com/office/drawing/2010/main">
                <a:solidFill>
                  <a:srgbClr val="FFFFFF"/>
                </a:solidFill>
              </a14:hiddenFill>
            </a:ext>
          </a:extLst>
        </p:spPr>
      </p:pic>
      <p:sp>
        <p:nvSpPr>
          <p:cNvPr id="16" name="Скругленный прямоугольник 15"/>
          <p:cNvSpPr/>
          <p:nvPr/>
        </p:nvSpPr>
        <p:spPr>
          <a:xfrm>
            <a:off x="725277" y="431693"/>
            <a:ext cx="10637660" cy="84570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907178"/>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p:sp>
        <p:nvSpPr>
          <p:cNvPr id="14" name="Заголовок 3">
            <a:extLst>
              <a:ext uri="{FF2B5EF4-FFF2-40B4-BE49-F238E27FC236}">
                <a16:creationId xmlns:a16="http://schemas.microsoft.com/office/drawing/2014/main" xmlns="" id="{582E8908-1D25-F544-93C5-299E240E2887}"/>
              </a:ext>
            </a:extLst>
          </p:cNvPr>
          <p:cNvSpPr txBox="1">
            <a:spLocks/>
          </p:cNvSpPr>
          <p:nvPr/>
        </p:nvSpPr>
        <p:spPr>
          <a:xfrm>
            <a:off x="713081" y="1611316"/>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p:sp>
        <p:nvSpPr>
          <p:cNvPr id="15" name="Заголовок 3">
            <a:extLst>
              <a:ext uri="{FF2B5EF4-FFF2-40B4-BE49-F238E27FC236}">
                <a16:creationId xmlns:a16="http://schemas.microsoft.com/office/drawing/2014/main" xmlns="" id="{07110EAB-739E-9647-B963-6AC8A8AAB504}"/>
              </a:ext>
            </a:extLst>
          </p:cNvPr>
          <p:cNvSpPr txBox="1">
            <a:spLocks/>
          </p:cNvSpPr>
          <p:nvPr/>
        </p:nvSpPr>
        <p:spPr>
          <a:xfrm>
            <a:off x="1449351" y="69904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mc:AlternateContent xmlns:mc="http://schemas.openxmlformats.org/markup-compatibility/2006">
        <mc:Choice xmlns:a14="http://schemas.microsoft.com/office/drawing/2010/main" Requires="a14">
          <p:sp>
            <p:nvSpPr>
              <p:cNvPr id="13" name="Заголовок 3">
                <a:extLst>
                  <a:ext uri="{FF2B5EF4-FFF2-40B4-BE49-F238E27FC236}">
                    <a16:creationId xmlns:a16="http://schemas.microsoft.com/office/drawing/2014/main" xmlns="" id="{F0A014D9-29E7-6447-A9ED-7997BEA2865F}"/>
                  </a:ext>
                </a:extLst>
              </p:cNvPr>
              <p:cNvSpPr txBox="1">
                <a:spLocks/>
              </p:cNvSpPr>
              <p:nvPr/>
            </p:nvSpPr>
            <p:spPr>
              <a:xfrm>
                <a:off x="713081" y="1608725"/>
                <a:ext cx="11005307" cy="74073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ru-RU" sz="1800" dirty="0">
                    <a:latin typeface="Century Gothic" panose="020B0502020202020204" pitchFamily="34" charset="0"/>
                  </a:rPr>
                  <a:t>Наблюдаем признаки </a:t>
                </a:r>
                <a14:m>
                  <m:oMath xmlns:m="http://schemas.openxmlformats.org/officeDocument/2006/math">
                    <m:sSub>
                      <m:sSubPr>
                        <m:ctrlPr>
                          <a:rPr lang="ru-RU" sz="1800" i="1" smtClean="0">
                            <a:latin typeface="Cambria Math"/>
                          </a:rPr>
                        </m:ctrlPr>
                      </m:sSubPr>
                      <m:e>
                        <m:r>
                          <a:rPr lang="en-US" sz="1800" b="0" i="1" smtClean="0">
                            <a:latin typeface="Cambria Math" panose="02040503050406030204" pitchFamily="18" charset="0"/>
                          </a:rPr>
                          <m:t>𝑜</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sSub>
                      <m:sSubPr>
                        <m:ctrlPr>
                          <a:rPr lang="ru-RU" sz="1800" i="1">
                            <a:latin typeface="Cambria Math"/>
                          </a:rPr>
                        </m:ctrlPr>
                      </m:sSubPr>
                      <m:e>
                        <m:r>
                          <a:rPr lang="en-US" sz="1800" i="1">
                            <a:latin typeface="Cambria Math" panose="02040503050406030204" pitchFamily="18" charset="0"/>
                          </a:rPr>
                          <m:t>𝑜</m:t>
                        </m:r>
                      </m:e>
                      <m:sub>
                        <m:r>
                          <a:rPr lang="en-US" sz="1800" b="0" i="1" smtClean="0">
                            <a:latin typeface="Cambria Math" panose="02040503050406030204" pitchFamily="18" charset="0"/>
                          </a:rPr>
                          <m:t>𝑇</m:t>
                        </m:r>
                      </m:sub>
                    </m:sSub>
                  </m:oMath>
                </a14:m>
                <a:r>
                  <a:rPr lang="en-US" sz="1800" dirty="0">
                    <a:latin typeface="Century Gothic" panose="020B0502020202020204" pitchFamily="34" charset="0"/>
                  </a:rPr>
                  <a:t> </a:t>
                </a:r>
                <a:r>
                  <a:rPr lang="ru-RU" sz="1800" dirty="0">
                    <a:latin typeface="Century Gothic" panose="020B0502020202020204" pitchFamily="34" charset="0"/>
                  </a:rPr>
                  <a:t>объекта. Необходимо определить к какому </a:t>
                </a:r>
                <a:r>
                  <a:rPr lang="ru-RU" sz="1800" dirty="0" smtClean="0">
                    <a:latin typeface="Century Gothic" panose="020B0502020202020204" pitchFamily="34" charset="0"/>
                  </a:rPr>
                  <a:t>классу (</a:t>
                </a:r>
                <a:r>
                  <a:rPr lang="ru-RU" sz="1800" dirty="0">
                    <a:latin typeface="Century Gothic" panose="020B0502020202020204" pitchFamily="34" charset="0"/>
                  </a:rPr>
                  <a:t>от 1 до </a:t>
                </a:r>
                <a:r>
                  <a:rPr lang="en-US" sz="1800" dirty="0">
                    <a:latin typeface="Century Gothic" panose="020B0502020202020204" pitchFamily="34" charset="0"/>
                  </a:rPr>
                  <a:t>n</a:t>
                </a:r>
                <a:r>
                  <a:rPr lang="ru-RU" sz="1800" dirty="0">
                    <a:latin typeface="Century Gothic" panose="020B0502020202020204" pitchFamily="34" charset="0"/>
                  </a:rPr>
                  <a:t>)</a:t>
                </a:r>
                <a:r>
                  <a:rPr lang="en-US" sz="1800" dirty="0">
                    <a:latin typeface="Century Gothic" panose="020B0502020202020204" pitchFamily="34" charset="0"/>
                  </a:rPr>
                  <a:t> </a:t>
                </a:r>
                <a:r>
                  <a:rPr lang="ru-RU" sz="1800" dirty="0">
                    <a:latin typeface="Century Gothic" panose="020B0502020202020204" pitchFamily="34" charset="0"/>
                  </a:rPr>
                  <a:t>принадлежит объект.  Имеется </a:t>
                </a:r>
                <a:r>
                  <a:rPr lang="ru-RU" sz="1800" dirty="0" err="1">
                    <a:latin typeface="Century Gothic" panose="020B0502020202020204" pitchFamily="34" charset="0"/>
                  </a:rPr>
                  <a:t>датсет</a:t>
                </a:r>
                <a:r>
                  <a:rPr lang="ru-RU" sz="1800" dirty="0">
                    <a:latin typeface="Century Gothic" panose="020B0502020202020204" pitchFamily="34" charset="0"/>
                  </a:rPr>
                  <a:t> из наборов признаков объектов и их класса.</a:t>
                </a:r>
              </a:p>
            </p:txBody>
          </p:sp>
        </mc:Choice>
        <mc:Fallback>
          <p:sp>
            <p:nvSpPr>
              <p:cNvPr id="13" name="Заголовок 3">
                <a:extLst>
                  <a:ext uri="{FF2B5EF4-FFF2-40B4-BE49-F238E27FC236}">
                    <a16:creationId xmlns:a16="http://schemas.microsoft.com/office/drawing/2014/main" xmlns:a14="http://schemas.microsoft.com/office/drawing/2010/main" xmlns="" id="{F0A014D9-29E7-6447-A9ED-7997BEA2865F}"/>
                  </a:ext>
                </a:extLst>
              </p:cNvPr>
              <p:cNvSpPr txBox="1">
                <a:spLocks noRot="1" noChangeAspect="1" noMove="1" noResize="1" noEditPoints="1" noAdjustHandles="1" noChangeArrowheads="1" noChangeShapeType="1" noTextEdit="1"/>
              </p:cNvSpPr>
              <p:nvPr/>
            </p:nvSpPr>
            <p:spPr>
              <a:xfrm>
                <a:off x="713081" y="1608725"/>
                <a:ext cx="11005307" cy="740730"/>
              </a:xfrm>
              <a:prstGeom prst="rect">
                <a:avLst/>
              </a:prstGeom>
              <a:blipFill rotWithShape="1">
                <a:blip r:embed="rId4"/>
                <a:stretch>
                  <a:fillRect l="-499" r="-443" b="-13223"/>
                </a:stretch>
              </a:blipFill>
            </p:spPr>
            <p:txBody>
              <a:bodyPr/>
              <a:lstStyle/>
              <a:p>
                <a:r>
                  <a:rPr lang="ru-RU">
                    <a:noFill/>
                  </a:rPr>
                  <a:t> </a:t>
                </a:r>
              </a:p>
            </p:txBody>
          </p:sp>
        </mc:Fallback>
      </mc:AlternateContent>
      <p:graphicFrame>
        <p:nvGraphicFramePr>
          <p:cNvPr id="2" name="Таблица 1">
            <a:extLst>
              <a:ext uri="{FF2B5EF4-FFF2-40B4-BE49-F238E27FC236}">
                <a16:creationId xmlns:a16="http://schemas.microsoft.com/office/drawing/2014/main" xmlns="" id="{15DD353D-86A1-7249-9A59-D6B6DCB73A3F}"/>
              </a:ext>
            </a:extLst>
          </p:cNvPr>
          <p:cNvGraphicFramePr>
            <a:graphicFrameLocks noGrp="1"/>
          </p:cNvGraphicFramePr>
          <p:nvPr>
            <p:extLst>
              <p:ext uri="{D42A27DB-BD31-4B8C-83A1-F6EECF244321}">
                <p14:modId xmlns:p14="http://schemas.microsoft.com/office/powerpoint/2010/main" val="14237454"/>
              </p:ext>
            </p:extLst>
          </p:nvPr>
        </p:nvGraphicFramePr>
        <p:xfrm>
          <a:off x="6459745" y="2664930"/>
          <a:ext cx="4903192" cy="997222"/>
        </p:xfrm>
        <a:graphic>
          <a:graphicData uri="http://schemas.openxmlformats.org/drawingml/2006/table">
            <a:tbl>
              <a:tblPr firstRow="1" bandRow="1">
                <a:tableStyleId>{7DF18680-E054-41AD-8BC1-D1AEF772440D}</a:tableStyleId>
              </a:tblPr>
              <a:tblGrid>
                <a:gridCol w="1225798">
                  <a:extLst>
                    <a:ext uri="{9D8B030D-6E8A-4147-A177-3AD203B41FA5}">
                      <a16:colId xmlns:a16="http://schemas.microsoft.com/office/drawing/2014/main" xmlns="" val="3959895632"/>
                    </a:ext>
                  </a:extLst>
                </a:gridCol>
                <a:gridCol w="1225798">
                  <a:extLst>
                    <a:ext uri="{9D8B030D-6E8A-4147-A177-3AD203B41FA5}">
                      <a16:colId xmlns:a16="http://schemas.microsoft.com/office/drawing/2014/main" xmlns="" val="830601369"/>
                    </a:ext>
                  </a:extLst>
                </a:gridCol>
                <a:gridCol w="1225798">
                  <a:extLst>
                    <a:ext uri="{9D8B030D-6E8A-4147-A177-3AD203B41FA5}">
                      <a16:colId xmlns:a16="http://schemas.microsoft.com/office/drawing/2014/main" xmlns="" val="3651549478"/>
                    </a:ext>
                  </a:extLst>
                </a:gridCol>
                <a:gridCol w="1225798">
                  <a:extLst>
                    <a:ext uri="{9D8B030D-6E8A-4147-A177-3AD203B41FA5}">
                      <a16:colId xmlns:a16="http://schemas.microsoft.com/office/drawing/2014/main" xmlns="" val="1703304089"/>
                    </a:ext>
                  </a:extLst>
                </a:gridCol>
              </a:tblGrid>
              <a:tr h="631462">
                <a:tc>
                  <a:txBody>
                    <a:bodyPr/>
                    <a:lstStyle/>
                    <a:p>
                      <a:pPr algn="ctr"/>
                      <a:r>
                        <a:rPr lang="ru-RU" dirty="0"/>
                        <a:t>Признак 1</a:t>
                      </a:r>
                    </a:p>
                  </a:txBody>
                  <a:tcPr/>
                </a:tc>
                <a:tc>
                  <a:txBody>
                    <a:bodyPr/>
                    <a:lstStyle/>
                    <a:p>
                      <a:pPr algn="ctr"/>
                      <a:r>
                        <a:rPr lang="ru-RU" dirty="0"/>
                        <a:t>…</a:t>
                      </a:r>
                    </a:p>
                  </a:txBody>
                  <a:tcPr/>
                </a:tc>
                <a:tc>
                  <a:txBody>
                    <a:bodyPr/>
                    <a:lstStyle/>
                    <a:p>
                      <a:pPr algn="ctr"/>
                      <a:r>
                        <a:rPr lang="ru-RU" dirty="0"/>
                        <a:t>Признак </a:t>
                      </a:r>
                      <a:r>
                        <a:rPr lang="en-US" dirty="0"/>
                        <a:t>T</a:t>
                      </a:r>
                      <a:endParaRPr lang="ru-RU" dirty="0"/>
                    </a:p>
                  </a:txBody>
                  <a:tcPr/>
                </a:tc>
                <a:tc>
                  <a:txBody>
                    <a:bodyPr/>
                    <a:lstStyle/>
                    <a:p>
                      <a:pPr algn="ctr"/>
                      <a:r>
                        <a:rPr lang="ru-RU" dirty="0"/>
                        <a:t>Класс</a:t>
                      </a:r>
                    </a:p>
                  </a:txBody>
                  <a:tcPr/>
                </a:tc>
                <a:extLst>
                  <a:ext uri="{0D108BD9-81ED-4DB2-BD59-A6C34878D82A}">
                    <a16:rowId xmlns:a16="http://schemas.microsoft.com/office/drawing/2014/main" xmlns="" val="3797851660"/>
                  </a:ext>
                </a:extLst>
              </a:tr>
              <a:tr h="360835">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tc>
                  <a:txBody>
                    <a:bodyPr/>
                    <a:lstStyle/>
                    <a:p>
                      <a:pPr algn="ctr"/>
                      <a:r>
                        <a:rPr lang="ru-RU" dirty="0"/>
                        <a:t>…</a:t>
                      </a:r>
                    </a:p>
                  </a:txBody>
                  <a:tcPr/>
                </a:tc>
                <a:extLst>
                  <a:ext uri="{0D108BD9-81ED-4DB2-BD59-A6C34878D82A}">
                    <a16:rowId xmlns:a16="http://schemas.microsoft.com/office/drawing/2014/main" xmlns="" val="2114851395"/>
                  </a:ext>
                </a:extLst>
              </a:tr>
            </a:tbl>
          </a:graphicData>
        </a:graphic>
      </p:graphicFrame>
      <mc:AlternateContent xmlns:mc="http://schemas.openxmlformats.org/markup-compatibility/2006">
        <mc:Choice xmlns:a14="http://schemas.microsoft.com/office/drawing/2010/main" Requires="a14">
          <p:sp>
            <p:nvSpPr>
              <p:cNvPr id="3" name="Прямоугольник 2">
                <a:extLst>
                  <a:ext uri="{FF2B5EF4-FFF2-40B4-BE49-F238E27FC236}">
                    <a16:creationId xmlns:a16="http://schemas.microsoft.com/office/drawing/2014/main" xmlns="" id="{B14C8056-ABB7-2F4C-9B6B-6FFD8F9CBFC3}"/>
                  </a:ext>
                </a:extLst>
              </p:cNvPr>
              <p:cNvSpPr/>
              <p:nvPr/>
            </p:nvSpPr>
            <p:spPr>
              <a:xfrm>
                <a:off x="713081" y="2555010"/>
                <a:ext cx="4881401" cy="369332"/>
              </a:xfrm>
              <a:prstGeom prst="rect">
                <a:avLst/>
              </a:prstGeom>
            </p:spPr>
            <p:txBody>
              <a:bodyPr wrap="none">
                <a:spAutoFit/>
              </a:bodyPr>
              <a:lstStyle/>
              <a:p>
                <a:r>
                  <a:rPr lang="ru-RU" dirty="0">
                    <a:latin typeface="Century Gothic" panose="020B0502020202020204" pitchFamily="34" charset="0"/>
                  </a:rPr>
                  <a:t>Пусть </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i</m:t>
                        </m:r>
                      </m:sub>
                    </m:sSub>
                    <m:r>
                      <a:rPr lang="en-US" i="1">
                        <a:latin typeface="Cambria Math" panose="02040503050406030204" pitchFamily="18" charset="0"/>
                      </a:rPr>
                      <m:t>=</m:t>
                    </m:r>
                  </m:oMath>
                </a14:m>
                <a:r>
                  <a:rPr lang="en-US" dirty="0">
                    <a:latin typeface="Century Gothic" panose="020B0502020202020204" pitchFamily="34" charset="0"/>
                  </a:rPr>
                  <a:t>{</a:t>
                </a:r>
                <a:r>
                  <a:rPr lang="ru-RU" dirty="0">
                    <a:latin typeface="Century Gothic" panose="020B0502020202020204" pitchFamily="34" charset="0"/>
                  </a:rPr>
                  <a:t>объект принадлежит классу </a:t>
                </a:r>
                <a:r>
                  <a:rPr lang="en-US" dirty="0" err="1">
                    <a:latin typeface="Century Gothic" panose="020B0502020202020204" pitchFamily="34" charset="0"/>
                  </a:rPr>
                  <a:t>i</a:t>
                </a:r>
                <a:r>
                  <a:rPr lang="en-US" dirty="0">
                    <a:latin typeface="Century Gothic" panose="020B0502020202020204" pitchFamily="34" charset="0"/>
                  </a:rPr>
                  <a:t>}</a:t>
                </a:r>
                <a:endParaRPr lang="ru-RU" dirty="0">
                  <a:latin typeface="Century Gothic" panose="020B0502020202020204" pitchFamily="34" charset="0"/>
                </a:endParaRPr>
              </a:p>
            </p:txBody>
          </p:sp>
        </mc:Choice>
        <mc:Fallback>
          <p:sp>
            <p:nvSpPr>
              <p:cNvPr id="3" name="Прямоугольник 2">
                <a:extLst>
                  <a:ext uri="{FF2B5EF4-FFF2-40B4-BE49-F238E27FC236}">
                    <a16:creationId xmlns:a16="http://schemas.microsoft.com/office/drawing/2014/main" xmlns:a14="http://schemas.microsoft.com/office/drawing/2010/main" xmlns="" id="{B14C8056-ABB7-2F4C-9B6B-6FFD8F9CBFC3}"/>
                  </a:ext>
                </a:extLst>
              </p:cNvPr>
              <p:cNvSpPr>
                <a:spLocks noRot="1" noChangeAspect="1" noMove="1" noResize="1" noEditPoints="1" noAdjustHandles="1" noChangeArrowheads="1" noChangeShapeType="1" noTextEdit="1"/>
              </p:cNvSpPr>
              <p:nvPr/>
            </p:nvSpPr>
            <p:spPr>
              <a:xfrm>
                <a:off x="713081" y="2555010"/>
                <a:ext cx="4881401" cy="369332"/>
              </a:xfrm>
              <a:prstGeom prst="rect">
                <a:avLst/>
              </a:prstGeom>
              <a:blipFill rotWithShape="1">
                <a:blip r:embed="rId5"/>
                <a:stretch>
                  <a:fillRect l="-1124" t="-8197" r="-125" b="-2459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9" name="Прямоугольник 18">
                <a:extLst>
                  <a:ext uri="{FF2B5EF4-FFF2-40B4-BE49-F238E27FC236}">
                    <a16:creationId xmlns:a16="http://schemas.microsoft.com/office/drawing/2014/main" xmlns="" id="{C0EB4001-4B1E-8446-8C16-934ECB3DF71A}"/>
                  </a:ext>
                </a:extLst>
              </p:cNvPr>
              <p:cNvSpPr/>
              <p:nvPr/>
            </p:nvSpPr>
            <p:spPr>
              <a:xfrm>
                <a:off x="713081" y="3292922"/>
                <a:ext cx="5362750" cy="884088"/>
              </a:xfrm>
              <a:prstGeom prst="rect">
                <a:avLst/>
              </a:prstGeom>
            </p:spPr>
            <p:txBody>
              <a:bodyPr wrap="none">
                <a:spAutoFit/>
              </a:bodyPr>
              <a:lstStyle/>
              <a:p>
                <a:r>
                  <a:rPr lang="ru-RU" dirty="0">
                    <a:latin typeface="Century Gothic" panose="020B0502020202020204" pitchFamily="34" charset="0"/>
                  </a:rPr>
                  <a:t>Находим вероятности:</a:t>
                </a:r>
                <a:endParaRPr lang="en-US" dirty="0">
                  <a:latin typeface="Century Gothic" panose="020B0502020202020204" pitchFamily="34" charset="0"/>
                </a:endParaRPr>
              </a:p>
              <a:p>
                <a:r>
                  <a:rPr lang="en-US" dirty="0">
                    <a:latin typeface="Century Gothic" panose="020B0502020202020204" pitchFamily="34" charset="0"/>
                  </a:rPr>
                  <a:t>P(</a:t>
                </a:r>
                <a14:m>
                  <m:oMath xmlns:m="http://schemas.openxmlformats.org/officeDocument/2006/math">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a:rPr lang="en-US" b="0" i="0" smtClean="0">
                        <a:latin typeface="Cambria Math" panose="02040503050406030204" pitchFamily="18" charset="0"/>
                      </a:rPr>
                      <m:t>|</m:t>
                    </m:r>
                    <m:sSub>
                      <m:sSubPr>
                        <m:ctrlPr>
                          <a:rPr lang="ru-RU" i="1">
                            <a:latin typeface="Cambria Math"/>
                          </a:rPr>
                        </m:ctrlPr>
                      </m:sSubPr>
                      <m:e>
                        <m:r>
                          <a:rPr lang="en-US" b="0" i="1" smtClean="0">
                            <a:latin typeface="Cambria Math" panose="02040503050406030204" pitchFamily="18" charset="0"/>
                          </a:rPr>
                          <m:t>𝑜</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b="0" i="1" smtClean="0">
                            <a:latin typeface="Cambria Math" panose="02040503050406030204" pitchFamily="18" charset="0"/>
                          </a:rPr>
                          <m:t>𝑜</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𝑇</m:t>
                        </m:r>
                      </m:sub>
                    </m:sSub>
                  </m:oMath>
                </a14:m>
                <a:r>
                  <a:rPr lang="en-US" dirty="0">
                    <a:latin typeface="Century Gothic" panose="020B0502020202020204" pitchFamily="34" charset="0"/>
                  </a:rPr>
                  <a:t>) = </a:t>
                </a:r>
                <a14:m>
                  <m:oMath xmlns:m="http://schemas.openxmlformats.org/officeDocument/2006/math">
                    <m:f>
                      <m:fPr>
                        <m:ctrlPr>
                          <a:rPr lang="en-US" i="1">
                            <a:latin typeface="Cambria Math"/>
                          </a:rPr>
                        </m:ctrlPr>
                      </m:fPr>
                      <m:num>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𝑇</m:t>
                            </m:r>
                          </m:sub>
                        </m:sSub>
                        <m:r>
                          <a:rPr lang="en-US">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r>
                          <m:rPr>
                            <m:nor/>
                          </m:rPr>
                          <a:rPr lang="en-US" b="0" i="0" dirty="0" smtClean="0">
                            <a:latin typeface="Century Gothic" panose="020B0502020202020204" pitchFamily="34" charset="0"/>
                          </a:rPr>
                          <m:t>P</m:t>
                        </m:r>
                        <m:r>
                          <m:rPr>
                            <m:nor/>
                          </m:rPr>
                          <a:rPr lang="en-US" b="0" i="0" dirty="0" smtClean="0">
                            <a:latin typeface="Century Gothic" panose="020B0502020202020204" pitchFamily="34"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b="0" i="0" dirty="0" smtClean="0">
                            <a:latin typeface="Century Gothic" panose="020B0502020202020204" pitchFamily="34" charset="0"/>
                          </a:rPr>
                          <m:t>)</m:t>
                        </m:r>
                      </m:num>
                      <m:den>
                        <m:r>
                          <m:rPr>
                            <m:sty m:val="p"/>
                          </m:rPr>
                          <a:rPr lang="en-US" b="0" i="0" smtClean="0">
                            <a:latin typeface="Cambria Math" panose="02040503050406030204" pitchFamily="18" charset="0"/>
                          </a:rPr>
                          <m:t>P</m:t>
                        </m:r>
                        <m:r>
                          <a:rPr lang="en-US" b="0" i="0" smtClean="0">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𝑇</m:t>
                            </m:r>
                          </m:sub>
                        </m:sSub>
                        <m:r>
                          <a:rPr lang="en-US" b="0" i="0" smtClean="0">
                            <a:latin typeface="Cambria Math" panose="02040503050406030204" pitchFamily="18" charset="0"/>
                          </a:rPr>
                          <m:t>)</m:t>
                        </m:r>
                      </m:den>
                    </m:f>
                  </m:oMath>
                </a14:m>
                <a:r>
                  <a:rPr lang="en-US" dirty="0">
                    <a:latin typeface="Century Gothic" panose="020B0502020202020204" pitchFamily="34" charset="0"/>
                  </a:rPr>
                  <a:t> , </a:t>
                </a:r>
                <a:r>
                  <a:rPr lang="ru-RU" dirty="0">
                    <a:latin typeface="Century Gothic" panose="020B0502020202020204" pitchFamily="34" charset="0"/>
                  </a:rPr>
                  <a:t>где </a:t>
                </a:r>
                <a:r>
                  <a:rPr lang="en-US" dirty="0">
                    <a:latin typeface="Century Gothic" panose="020B0502020202020204" pitchFamily="34" charset="0"/>
                  </a:rPr>
                  <a:t>j </a:t>
                </a:r>
                <a14:m>
                  <m:oMath xmlns:m="http://schemas.openxmlformats.org/officeDocument/2006/math">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𝑛</m:t>
                        </m:r>
                      </m:e>
                    </m:acc>
                  </m:oMath>
                </a14:m>
                <a:r>
                  <a:rPr lang="en-US" dirty="0">
                    <a:latin typeface="Century Gothic" panose="020B0502020202020204" pitchFamily="34" charset="0"/>
                  </a:rPr>
                  <a:t>.</a:t>
                </a:r>
                <a:endParaRPr lang="ru-RU" dirty="0">
                  <a:latin typeface="Century Gothic" panose="020B0502020202020204" pitchFamily="34" charset="0"/>
                </a:endParaRPr>
              </a:p>
            </p:txBody>
          </p:sp>
        </mc:Choice>
        <mc:Fallback>
          <p:sp>
            <p:nvSpPr>
              <p:cNvPr id="19" name="Прямоугольник 18">
                <a:extLst>
                  <a:ext uri="{FF2B5EF4-FFF2-40B4-BE49-F238E27FC236}">
                    <a16:creationId xmlns:a16="http://schemas.microsoft.com/office/drawing/2014/main" xmlns:a14="http://schemas.microsoft.com/office/drawing/2010/main" xmlns="" id="{C0EB4001-4B1E-8446-8C16-934ECB3DF71A}"/>
                  </a:ext>
                </a:extLst>
              </p:cNvPr>
              <p:cNvSpPr>
                <a:spLocks noRot="1" noChangeAspect="1" noMove="1" noResize="1" noEditPoints="1" noAdjustHandles="1" noChangeArrowheads="1" noChangeShapeType="1" noTextEdit="1"/>
              </p:cNvSpPr>
              <p:nvPr/>
            </p:nvSpPr>
            <p:spPr>
              <a:xfrm>
                <a:off x="713081" y="3292922"/>
                <a:ext cx="5362750" cy="884088"/>
              </a:xfrm>
              <a:prstGeom prst="rect">
                <a:avLst/>
              </a:prstGeom>
              <a:blipFill rotWithShape="1">
                <a:blip r:embed="rId6"/>
                <a:stretch>
                  <a:fillRect l="-1023" t="-3448"/>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2" name="Прямоугольник 21">
                <a:extLst>
                  <a:ext uri="{FF2B5EF4-FFF2-40B4-BE49-F238E27FC236}">
                    <a16:creationId xmlns:a16="http://schemas.microsoft.com/office/drawing/2014/main" xmlns="" id="{FD35FA77-FD1D-6443-B236-F693BB9D7A87}"/>
                  </a:ext>
                </a:extLst>
              </p:cNvPr>
              <p:cNvSpPr/>
              <p:nvPr/>
            </p:nvSpPr>
            <p:spPr>
              <a:xfrm>
                <a:off x="713081" y="4343805"/>
                <a:ext cx="7121630" cy="543034"/>
              </a:xfrm>
              <a:prstGeom prst="rect">
                <a:avLst/>
              </a:prstGeom>
            </p:spPr>
            <p:txBody>
              <a:bodyPr wrap="none">
                <a:spAutoFit/>
              </a:bodyPr>
              <a:lstStyle/>
              <a:p>
                <a:r>
                  <a:rPr lang="ru-RU" b="1" dirty="0">
                    <a:solidFill>
                      <a:srgbClr val="00B0F0"/>
                    </a:solidFill>
                    <a:latin typeface="Century Gothic" panose="020B0502020202020204" pitchFamily="34" charset="0"/>
                  </a:rPr>
                  <a:t>Ответ</a:t>
                </a:r>
                <a:r>
                  <a:rPr lang="ru-RU" dirty="0">
                    <a:latin typeface="Century Gothic" panose="020B0502020202020204" pitchFamily="34" charset="0"/>
                  </a:rPr>
                  <a:t> классификатора Байеса:</a:t>
                </a:r>
                <a:r>
                  <a:rPr lang="en-US" dirty="0">
                    <a:latin typeface="Century Gothic" panose="020B0502020202020204" pitchFamily="34" charset="0"/>
                  </a:rPr>
                  <a:t> k = </a:t>
                </a:r>
                <a14:m>
                  <m:oMath xmlns:m="http://schemas.openxmlformats.org/officeDocument/2006/math">
                    <m:func>
                      <m:funcPr>
                        <m:ctrlPr>
                          <a:rPr lang="en-US" i="1" dirty="0">
                            <a:latin typeface="Cambria Math"/>
                          </a:rPr>
                        </m:ctrlPr>
                      </m:funcPr>
                      <m:fName>
                        <m:limLow>
                          <m:limLowPr>
                            <m:ctrlPr>
                              <a:rPr lang="en-US" i="1" dirty="0">
                                <a:latin typeface="Cambria Math"/>
                              </a:rPr>
                            </m:ctrlPr>
                          </m:limLowPr>
                          <m:e>
                            <m:r>
                              <m:rPr>
                                <m:sty m:val="p"/>
                              </m:rPr>
                              <a:rPr lang="en-US" dirty="0">
                                <a:latin typeface="Cambria Math" panose="02040503050406030204" pitchFamily="18" charset="0"/>
                              </a:rPr>
                              <m:t>argm</m:t>
                            </m:r>
                            <m:r>
                              <a:rPr lang="en-US" i="1" dirty="0">
                                <a:latin typeface="Cambria Math" panose="02040503050406030204" pitchFamily="18" charset="0"/>
                              </a:rPr>
                              <m:t>𝑎𝑥</m:t>
                            </m:r>
                          </m:e>
                          <m:lim>
                            <m:r>
                              <a:rPr lang="en-US" i="1" dirty="0">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acc>
                              <m:accPr>
                                <m:chr m:val="̅"/>
                                <m:ctrlPr>
                                  <a:rPr lang="en-US" i="1">
                                    <a:latin typeface="Cambria Math"/>
                                    <a:ea typeface="Cambria Math" panose="02040503050406030204" pitchFamily="18" charset="0"/>
                                  </a:rPr>
                                </m:ctrlPr>
                              </m:acc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𝑛</m:t>
                                </m:r>
                              </m:e>
                            </m:acc>
                          </m:lim>
                        </m:limLow>
                      </m:fName>
                      <m:e>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𝑇</m:t>
                            </m:r>
                          </m:sub>
                        </m:sSub>
                        <m:r>
                          <m:rPr>
                            <m:nor/>
                          </m:rPr>
                          <a:rPr lang="en-US" dirty="0">
                            <a:latin typeface="Century Gothic" panose="020B0502020202020204" pitchFamily="34" charset="0"/>
                          </a:rPr>
                          <m:t>)</m:t>
                        </m:r>
                      </m:e>
                    </m:func>
                    <m:r>
                      <a:rPr lang="en-US" i="1" dirty="0">
                        <a:latin typeface="Cambria Math" panose="02040503050406030204" pitchFamily="18" charset="0"/>
                      </a:rPr>
                      <m:t>.</m:t>
                    </m:r>
                  </m:oMath>
                </a14:m>
                <a:endParaRPr lang="ru-RU" dirty="0">
                  <a:latin typeface="Century Gothic" panose="020B0502020202020204" pitchFamily="34" charset="0"/>
                </a:endParaRPr>
              </a:p>
            </p:txBody>
          </p:sp>
        </mc:Choice>
        <mc:Fallback>
          <p:sp>
            <p:nvSpPr>
              <p:cNvPr id="22" name="Прямоугольник 21">
                <a:extLst>
                  <a:ext uri="{FF2B5EF4-FFF2-40B4-BE49-F238E27FC236}">
                    <a16:creationId xmlns:a16="http://schemas.microsoft.com/office/drawing/2014/main" xmlns:a14="http://schemas.microsoft.com/office/drawing/2010/main" xmlns="" id="{FD35FA77-FD1D-6443-B236-F693BB9D7A87}"/>
                  </a:ext>
                </a:extLst>
              </p:cNvPr>
              <p:cNvSpPr>
                <a:spLocks noRot="1" noChangeAspect="1" noMove="1" noResize="1" noEditPoints="1" noAdjustHandles="1" noChangeArrowheads="1" noChangeShapeType="1" noTextEdit="1"/>
              </p:cNvSpPr>
              <p:nvPr/>
            </p:nvSpPr>
            <p:spPr>
              <a:xfrm>
                <a:off x="713081" y="4343805"/>
                <a:ext cx="7121630" cy="543034"/>
              </a:xfrm>
              <a:prstGeom prst="rect">
                <a:avLst/>
              </a:prstGeom>
              <a:blipFill rotWithShape="1">
                <a:blip r:embed="rId7"/>
                <a:stretch>
                  <a:fillRect l="-771" t="-6742" b="-4494"/>
                </a:stretch>
              </a:blipFill>
            </p:spPr>
            <p:txBody>
              <a:bodyPr/>
              <a:lstStyle/>
              <a:p>
                <a:r>
                  <a:rPr lang="ru-RU">
                    <a:noFill/>
                  </a:rPr>
                  <a:t> </a:t>
                </a:r>
              </a:p>
            </p:txBody>
          </p:sp>
        </mc:Fallback>
      </mc:AlternateContent>
      <p:sp>
        <p:nvSpPr>
          <p:cNvPr id="23" name="Прямоугольник 22">
            <a:extLst>
              <a:ext uri="{FF2B5EF4-FFF2-40B4-BE49-F238E27FC236}">
                <a16:creationId xmlns:a16="http://schemas.microsoft.com/office/drawing/2014/main" xmlns="" id="{0DA6548E-29A2-2948-A11D-8C92B8648D82}"/>
              </a:ext>
            </a:extLst>
          </p:cNvPr>
          <p:cNvSpPr/>
          <p:nvPr/>
        </p:nvSpPr>
        <p:spPr>
          <a:xfrm>
            <a:off x="3847311" y="4884830"/>
            <a:ext cx="184731" cy="369332"/>
          </a:xfrm>
          <a:prstGeom prst="rect">
            <a:avLst/>
          </a:prstGeom>
        </p:spPr>
        <p:txBody>
          <a:bodyPr wrap="none">
            <a:spAutoFit/>
          </a:bodyPr>
          <a:lstStyle/>
          <a:p>
            <a:endParaRPr lang="ru-RU" dirty="0">
              <a:latin typeface="Times" pitchFamily="2" charset="0"/>
            </a:endParaRPr>
          </a:p>
        </p:txBody>
      </p:sp>
      <mc:AlternateContent xmlns:mc="http://schemas.openxmlformats.org/markup-compatibility/2006">
        <mc:Choice xmlns:a14="http://schemas.microsoft.com/office/drawing/2010/main" Requires="a14">
          <p:sp>
            <p:nvSpPr>
              <p:cNvPr id="5" name="Прямоугольник 4">
                <a:extLst>
                  <a:ext uri="{FF2B5EF4-FFF2-40B4-BE49-F238E27FC236}">
                    <a16:creationId xmlns:a16="http://schemas.microsoft.com/office/drawing/2014/main" xmlns="" id="{AA5648EE-C935-CB49-A714-D9FC0B52C649}"/>
                  </a:ext>
                </a:extLst>
              </p:cNvPr>
              <p:cNvSpPr/>
              <p:nvPr/>
            </p:nvSpPr>
            <p:spPr>
              <a:xfrm>
                <a:off x="722694" y="4929461"/>
                <a:ext cx="9984015" cy="395045"/>
              </a:xfrm>
              <a:prstGeom prst="rect">
                <a:avLst/>
              </a:prstGeom>
            </p:spPr>
            <p:txBody>
              <a:bodyPr wrap="none">
                <a:spAutoFit/>
              </a:bodyPr>
              <a:lstStyle/>
              <a:p>
                <a:r>
                  <a:rPr lang="ru-RU" dirty="0">
                    <a:latin typeface="Century Gothic" panose="020B0502020202020204" pitchFamily="34" charset="0"/>
                  </a:rPr>
                  <a:t>Вероятность </a:t>
                </a:r>
                <a14:m>
                  <m:oMath xmlns:m="http://schemas.openxmlformats.org/officeDocument/2006/math">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𝑇</m:t>
                        </m:r>
                      </m:sub>
                    </m:sSub>
                    <m:r>
                      <a:rPr lang="en-US">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oMath>
                </a14:m>
                <a:r>
                  <a:rPr lang="ru-RU" dirty="0">
                    <a:latin typeface="Century Gothic" panose="020B0502020202020204" pitchFamily="34" charset="0"/>
                  </a:rPr>
                  <a:t> находится в предположении, что </a:t>
                </a:r>
                <a:r>
                  <a:rPr lang="ru-RU" b="1" dirty="0">
                    <a:latin typeface="Century Gothic" panose="020B0502020202020204" pitchFamily="34" charset="0"/>
                  </a:rPr>
                  <a:t>признаки независимы:</a:t>
                </a:r>
              </a:p>
            </p:txBody>
          </p:sp>
        </mc:Choice>
        <mc:Fallback>
          <p:sp>
            <p:nvSpPr>
              <p:cNvPr id="5" name="Прямоугольник 4">
                <a:extLst>
                  <a:ext uri="{FF2B5EF4-FFF2-40B4-BE49-F238E27FC236}">
                    <a16:creationId xmlns:a16="http://schemas.microsoft.com/office/drawing/2014/main" xmlns:a14="http://schemas.microsoft.com/office/drawing/2010/main" xmlns="" id="{AA5648EE-C935-CB49-A714-D9FC0B52C649}"/>
                  </a:ext>
                </a:extLst>
              </p:cNvPr>
              <p:cNvSpPr>
                <a:spLocks noRot="1" noChangeAspect="1" noMove="1" noResize="1" noEditPoints="1" noAdjustHandles="1" noChangeArrowheads="1" noChangeShapeType="1" noTextEdit="1"/>
              </p:cNvSpPr>
              <p:nvPr/>
            </p:nvSpPr>
            <p:spPr>
              <a:xfrm>
                <a:off x="722694" y="4929461"/>
                <a:ext cx="9984015" cy="395045"/>
              </a:xfrm>
              <a:prstGeom prst="rect">
                <a:avLst/>
              </a:prstGeom>
              <a:blipFill rotWithShape="1">
                <a:blip r:embed="rId8"/>
                <a:stretch>
                  <a:fillRect l="-550" t="-9375" b="-17188"/>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Прямоугольник 5">
                <a:extLst>
                  <a:ext uri="{FF2B5EF4-FFF2-40B4-BE49-F238E27FC236}">
                    <a16:creationId xmlns:a16="http://schemas.microsoft.com/office/drawing/2014/main" xmlns="" id="{17AFBC12-9BA7-3D43-8494-2D71F3959CE1}"/>
                  </a:ext>
                </a:extLst>
              </p:cNvPr>
              <p:cNvSpPr/>
              <p:nvPr/>
            </p:nvSpPr>
            <p:spPr>
              <a:xfrm>
                <a:off x="3892944" y="5568492"/>
                <a:ext cx="4530279" cy="4147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1</m:t>
                          </m:r>
                        </m:sub>
                      </m:sSub>
                      <m:r>
                        <a:rPr lang="en-US" i="1">
                          <a:latin typeface="Cambria Math" panose="02040503050406030204" pitchFamily="18" charset="0"/>
                        </a:rPr>
                        <m:t>,</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ru-RU" i="1">
                              <a:latin typeface="Cambria Math"/>
                            </a:rPr>
                          </m:ctrlPr>
                        </m:sSubPr>
                        <m:e>
                          <m:r>
                            <a:rPr lang="en-US" i="1">
                              <a:latin typeface="Cambria Math" panose="02040503050406030204" pitchFamily="18" charset="0"/>
                            </a:rPr>
                            <m:t>𝑜</m:t>
                          </m:r>
                        </m:e>
                        <m:sub>
                          <m:r>
                            <a:rPr lang="en-US" i="1">
                              <a:latin typeface="Cambria Math" panose="02040503050406030204" pitchFamily="18" charset="0"/>
                            </a:rPr>
                            <m:t>𝑇</m:t>
                          </m:r>
                        </m:sub>
                      </m:sSub>
                      <m:r>
                        <a:rPr lang="en-US">
                          <a:latin typeface="Cambria Math" panose="02040503050406030204" pitchFamily="18" charset="0"/>
                        </a:rPr>
                        <m:t>|</m:t>
                      </m:r>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r>
                        <m:rPr>
                          <m:nor/>
                        </m:rPr>
                        <a:rPr lang="en-US" b="0" i="0" dirty="0" smtClean="0">
                          <a:latin typeface="Century Gothic" panose="020B0502020202020204" pitchFamily="34" charset="0"/>
                        </a:rPr>
                        <m:t> = </m:t>
                      </m:r>
                      <m:r>
                        <m:rPr>
                          <m:nor/>
                        </m:rPr>
                        <a:rPr lang="en-US" dirty="0" smtClean="0">
                          <a:latin typeface="Century Gothic" panose="020B0502020202020204" pitchFamily="34" charset="0"/>
                        </a:rPr>
                        <m:t>P</m:t>
                      </m:r>
                      <m:r>
                        <m:rPr>
                          <m:nor/>
                        </m:rPr>
                        <a:rPr lang="en-US" dirty="0" smtClean="0">
                          <a:latin typeface="Century Gothic" panose="020B0502020202020204" pitchFamily="34" charset="0"/>
                        </a:rPr>
                        <m:t>(</m:t>
                      </m:r>
                      <m:sSub>
                        <m:sSubPr>
                          <m:ctrlPr>
                            <a:rPr lang="ru-RU" i="1">
                              <a:latin typeface="Cambria Math"/>
                            </a:rPr>
                          </m:ctrlPr>
                        </m:sSubPr>
                        <m:e>
                          <m:r>
                            <a:rPr lang="en-US" b="0" i="1" smtClean="0">
                              <a:latin typeface="Cambria Math" panose="02040503050406030204" pitchFamily="18" charset="0"/>
                            </a:rPr>
                            <m:t>𝑜</m:t>
                          </m:r>
                        </m:e>
                        <m:sub>
                          <m:r>
                            <a:rPr lang="en-US" i="1">
                              <a:latin typeface="Cambria Math" panose="02040503050406030204" pitchFamily="18" charset="0"/>
                            </a:rPr>
                            <m:t>1</m:t>
                          </m:r>
                        </m:sub>
                      </m:sSub>
                      <m:d>
                        <m:dPr>
                          <m:begChr m:val="|"/>
                          <m:endChr m:val="|"/>
                          <m:ctrlPr>
                            <a:rPr lang="en-US" i="1">
                              <a:latin typeface="Cambria Math"/>
                            </a:rPr>
                          </m:ctrlPr>
                        </m:dPr>
                        <m:e>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m:t>
                          </m:r>
                          <m:r>
                            <a:rPr lang="en-US" i="1" dirty="0">
                              <a:latin typeface="Cambria Math" panose="02040503050406030204" pitchFamily="18" charset="0"/>
                              <a:ea typeface="Cambria Math" panose="02040503050406030204" pitchFamily="18" charset="0"/>
                            </a:rPr>
                            <m:t>∙ … ∙</m:t>
                          </m:r>
                          <m:r>
                            <m:rPr>
                              <m:nor/>
                            </m:rPr>
                            <a:rPr lang="en-US" dirty="0">
                              <a:latin typeface="Century Gothic" panose="020B0502020202020204" pitchFamily="34" charset="0"/>
                            </a:rPr>
                            <m:t>P</m:t>
                          </m:r>
                          <m:r>
                            <m:rPr>
                              <m:nor/>
                            </m:rPr>
                            <a:rPr lang="en-US" dirty="0">
                              <a:latin typeface="Century Gothic" panose="020B0502020202020204" pitchFamily="34" charset="0"/>
                            </a:rPr>
                            <m:t>(</m:t>
                          </m:r>
                          <m:sSub>
                            <m:sSubPr>
                              <m:ctrlPr>
                                <a:rPr lang="ru-RU" i="1">
                                  <a:latin typeface="Cambria Math"/>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𝑇</m:t>
                              </m:r>
                            </m:sub>
                          </m:sSub>
                        </m:e>
                      </m:d>
                      <m:sSub>
                        <m:sSubPr>
                          <m:ctrlPr>
                            <a:rPr lang="ru-RU" i="1">
                              <a:latin typeface="Cambria Math"/>
                            </a:rPr>
                          </m:ctrlPr>
                        </m:sSubPr>
                        <m:e>
                          <m:r>
                            <m:rPr>
                              <m:sty m:val="p"/>
                            </m:rPr>
                            <a:rPr lang="en-US">
                              <a:latin typeface="Cambria Math" panose="02040503050406030204" pitchFamily="18" charset="0"/>
                            </a:rPr>
                            <m:t>B</m:t>
                          </m:r>
                        </m:e>
                        <m:sub>
                          <m:r>
                            <m:rPr>
                              <m:sty m:val="p"/>
                            </m:rPr>
                            <a:rPr lang="en-US">
                              <a:latin typeface="Cambria Math" panose="02040503050406030204" pitchFamily="18" charset="0"/>
                            </a:rPr>
                            <m:t>j</m:t>
                          </m:r>
                        </m:sub>
                      </m:sSub>
                      <m:r>
                        <m:rPr>
                          <m:nor/>
                        </m:rPr>
                        <a:rPr lang="en-US" dirty="0">
                          <a:latin typeface="Century Gothic" panose="020B0502020202020204" pitchFamily="34" charset="0"/>
                        </a:rPr>
                        <m:t>) </m:t>
                      </m:r>
                    </m:oMath>
                  </m:oMathPara>
                </a14:m>
                <a:endParaRPr lang="ru-RU" dirty="0">
                  <a:latin typeface="Century Gothic" panose="020B0502020202020204" pitchFamily="34" charset="0"/>
                </a:endParaRPr>
              </a:p>
            </p:txBody>
          </p:sp>
        </mc:Choice>
        <mc:Fallback>
          <p:sp>
            <p:nvSpPr>
              <p:cNvPr id="6" name="Прямоугольник 5">
                <a:extLst>
                  <a:ext uri="{FF2B5EF4-FFF2-40B4-BE49-F238E27FC236}">
                    <a16:creationId xmlns:a16="http://schemas.microsoft.com/office/drawing/2014/main" xmlns:a14="http://schemas.microsoft.com/office/drawing/2010/main" xmlns="" id="{17AFBC12-9BA7-3D43-8494-2D71F3959CE1}"/>
                  </a:ext>
                </a:extLst>
              </p:cNvPr>
              <p:cNvSpPr>
                <a:spLocks noRot="1" noChangeAspect="1" noMove="1" noResize="1" noEditPoints="1" noAdjustHandles="1" noChangeArrowheads="1" noChangeShapeType="1" noTextEdit="1"/>
              </p:cNvSpPr>
              <p:nvPr/>
            </p:nvSpPr>
            <p:spPr>
              <a:xfrm>
                <a:off x="3892944" y="5568492"/>
                <a:ext cx="4530279" cy="414794"/>
              </a:xfrm>
              <a:prstGeom prst="rect">
                <a:avLst/>
              </a:prstGeom>
              <a:blipFill rotWithShape="1">
                <a:blip r:embed="rId9"/>
                <a:stretch>
                  <a:fillRect b="-7246"/>
                </a:stretch>
              </a:blipFill>
            </p:spPr>
            <p:txBody>
              <a:bodyPr/>
              <a:lstStyle/>
              <a:p>
                <a:r>
                  <a:rPr lang="ru-RU">
                    <a:noFill/>
                  </a:rPr>
                  <a:t> </a:t>
                </a:r>
              </a:p>
            </p:txBody>
          </p:sp>
        </mc:Fallback>
      </mc:AlternateContent>
      <p:sp>
        <p:nvSpPr>
          <p:cNvPr id="17" name="Заголовок 3">
            <a:extLst>
              <a:ext uri="{FF2B5EF4-FFF2-40B4-BE49-F238E27FC236}">
                <a16:creationId xmlns:a16="http://schemas.microsoft.com/office/drawing/2014/main" xmlns="" id="{9055FCEB-A8D1-254A-8120-8E711FF3D6B8}"/>
              </a:ext>
            </a:extLst>
          </p:cNvPr>
          <p:cNvSpPr txBox="1">
            <a:spLocks/>
          </p:cNvSpPr>
          <p:nvPr/>
        </p:nvSpPr>
        <p:spPr>
          <a:xfrm>
            <a:off x="725277" y="493491"/>
            <a:ext cx="10741446" cy="758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400" dirty="0" smtClean="0">
                <a:solidFill>
                  <a:schemeClr val="bg1"/>
                </a:solidFill>
                <a:latin typeface="Century Gothic" panose="020B0502020202020204" pitchFamily="34" charset="0"/>
              </a:rPr>
              <a:t>КЛАССИФИКАТОР БАЙЕСА</a:t>
            </a:r>
            <a:endParaRPr lang="ru-RU" sz="4400" dirty="0">
              <a:solidFill>
                <a:schemeClr val="bg1"/>
              </a:solidFill>
              <a:latin typeface="Century Gothic" panose="020B0502020202020204" pitchFamily="34" charset="0"/>
            </a:endParaRPr>
          </a:p>
        </p:txBody>
      </p:sp>
      <p:pic>
        <p:nvPicPr>
          <p:cNvPr id="20" name="Picture 2" descr="D:\Наташа\корел\сувалкина\презентация НЕЙРОНКИ\62.png"/>
          <p:cNvPicPr>
            <a:picLocks noChangeAspect="1" noChangeArrowheads="1"/>
          </p:cNvPicPr>
          <p:nvPr/>
        </p:nvPicPr>
        <p:blipFill rotWithShape="1">
          <a:blip r:embed="rId10">
            <a:extLst>
              <a:ext uri="{28A0092B-C50C-407E-A947-70E740481C1C}">
                <a14:useLocalDpi xmlns:a14="http://schemas.microsoft.com/office/drawing/2010/main" val="0"/>
              </a:ext>
            </a:extLst>
          </a:blip>
          <a:srcRect l="2745" r="20237" b="77130"/>
          <a:stretch/>
        </p:blipFill>
        <p:spPr bwMode="auto">
          <a:xfrm flipH="1">
            <a:off x="0" y="5498369"/>
            <a:ext cx="12192000" cy="135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80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4614301" y="2301201"/>
            <a:ext cx="7408773" cy="4044514"/>
            <a:chOff x="347102" y="2180016"/>
            <a:chExt cx="7074800" cy="3691900"/>
          </a:xfrm>
        </p:grpSpPr>
        <p:pic>
          <p:nvPicPr>
            <p:cNvPr id="3" name="Рисунок 2">
              <a:extLst>
                <a:ext uri="{FF2B5EF4-FFF2-40B4-BE49-F238E27FC236}">
                  <a16:creationId xmlns:a16="http://schemas.microsoft.com/office/drawing/2014/main" xmlns="" id="{586DEA15-81EB-4A4D-84FB-5FFEFECF5A8D}"/>
                </a:ext>
              </a:extLst>
            </p:cNvPr>
            <p:cNvPicPr>
              <a:picLocks noChangeAspect="1"/>
            </p:cNvPicPr>
            <p:nvPr/>
          </p:nvPicPr>
          <p:blipFill rotWithShape="1">
            <a:blip r:embed="rId2"/>
            <a:srcRect r="68676"/>
            <a:stretch/>
          </p:blipFill>
          <p:spPr>
            <a:xfrm>
              <a:off x="347102" y="2180016"/>
              <a:ext cx="2329997" cy="3691900"/>
            </a:xfrm>
            <a:prstGeom prst="rect">
              <a:avLst/>
            </a:prstGeom>
          </p:spPr>
        </p:pic>
        <p:pic>
          <p:nvPicPr>
            <p:cNvPr id="8" name="Рисунок 7">
              <a:extLst>
                <a:ext uri="{FF2B5EF4-FFF2-40B4-BE49-F238E27FC236}">
                  <a16:creationId xmlns:a16="http://schemas.microsoft.com/office/drawing/2014/main" xmlns="" id="{586DEA15-81EB-4A4D-84FB-5FFEFECF5A8D}"/>
                </a:ext>
              </a:extLst>
            </p:cNvPr>
            <p:cNvPicPr>
              <a:picLocks noChangeAspect="1"/>
            </p:cNvPicPr>
            <p:nvPr/>
          </p:nvPicPr>
          <p:blipFill rotWithShape="1">
            <a:blip r:embed="rId2"/>
            <a:srcRect l="38729" r="42017"/>
            <a:stretch/>
          </p:blipFill>
          <p:spPr>
            <a:xfrm>
              <a:off x="3040653" y="2180016"/>
              <a:ext cx="1432193" cy="3691900"/>
            </a:xfrm>
            <a:prstGeom prst="rect">
              <a:avLst/>
            </a:prstGeom>
          </p:spPr>
        </p:pic>
        <p:pic>
          <p:nvPicPr>
            <p:cNvPr id="9" name="Рисунок 8">
              <a:extLst>
                <a:ext uri="{FF2B5EF4-FFF2-40B4-BE49-F238E27FC236}">
                  <a16:creationId xmlns:a16="http://schemas.microsoft.com/office/drawing/2014/main" xmlns="" id="{586DEA15-81EB-4A4D-84FB-5FFEFECF5A8D}"/>
                </a:ext>
              </a:extLst>
            </p:cNvPr>
            <p:cNvPicPr>
              <a:picLocks noChangeAspect="1"/>
            </p:cNvPicPr>
            <p:nvPr/>
          </p:nvPicPr>
          <p:blipFill rotWithShape="1">
            <a:blip r:embed="rId2"/>
            <a:srcRect l="63167" r="1"/>
            <a:stretch/>
          </p:blipFill>
          <p:spPr>
            <a:xfrm>
              <a:off x="4682169" y="2180016"/>
              <a:ext cx="2739733" cy="3691900"/>
            </a:xfrm>
            <a:prstGeom prst="rect">
              <a:avLst/>
            </a:prstGeom>
          </p:spPr>
        </p:pic>
      </p:grpSp>
      <p:pic>
        <p:nvPicPr>
          <p:cNvPr id="6" name="Picture 2" descr="D:\Наташа\корел\2018\сувалкина\сэндпульс\элементы\кисть1.png"/>
          <p:cNvPicPr>
            <a:picLocks noChangeAspect="1" noChangeArrowheads="1"/>
          </p:cNvPicPr>
          <p:nvPr/>
        </p:nvPicPr>
        <p:blipFill rotWithShape="1">
          <a:blip r:embed="rId3">
            <a:extLst>
              <a:ext uri="{28A0092B-C50C-407E-A947-70E740481C1C}">
                <a14:useLocalDpi xmlns:a14="http://schemas.microsoft.com/office/drawing/2010/main" val="0"/>
              </a:ext>
            </a:extLst>
          </a:blip>
          <a:srcRect l="7710" t="13866" r="9067"/>
          <a:stretch/>
        </p:blipFill>
        <p:spPr bwMode="auto">
          <a:xfrm rot="16200000" flipH="1">
            <a:off x="-751897" y="751902"/>
            <a:ext cx="6857998" cy="5354200"/>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a:extLst>
              <a:ext uri="{FF2B5EF4-FFF2-40B4-BE49-F238E27FC236}">
                <a16:creationId xmlns:a16="http://schemas.microsoft.com/office/drawing/2014/main" xmlns="" id="{9055FCEB-A8D1-254A-8120-8E711FF3D6B8}"/>
              </a:ext>
            </a:extLst>
          </p:cNvPr>
          <p:cNvSpPr>
            <a:spLocks noGrp="1"/>
          </p:cNvSpPr>
          <p:nvPr>
            <p:ph type="ctrTitle"/>
          </p:nvPr>
        </p:nvSpPr>
        <p:spPr>
          <a:xfrm>
            <a:off x="0" y="1093563"/>
            <a:ext cx="4267268" cy="4377178"/>
          </a:xfrm>
        </p:spPr>
        <p:txBody>
          <a:bodyPr>
            <a:noAutofit/>
          </a:bodyPr>
          <a:lstStyle/>
          <a:p>
            <a:r>
              <a:rPr lang="ru-RU" sz="3200" b="1" dirty="0" smtClean="0">
                <a:solidFill>
                  <a:srgbClr val="002060"/>
                </a:solidFill>
                <a:latin typeface="Century Gothic" panose="020B0502020202020204" pitchFamily="34" charset="0"/>
              </a:rPr>
              <a:t>ПРИЗНАКИ</a:t>
            </a:r>
            <a:br>
              <a:rPr lang="ru-RU" sz="3200" b="1" dirty="0" smtClean="0">
                <a:solidFill>
                  <a:srgbClr val="002060"/>
                </a:solidFill>
                <a:latin typeface="Century Gothic" panose="020B0502020202020204" pitchFamily="34" charset="0"/>
              </a:rPr>
            </a:br>
            <a:r>
              <a:rPr lang="ru-RU" sz="3200" b="1" dirty="0" smtClean="0">
                <a:solidFill>
                  <a:srgbClr val="002060"/>
                </a:solidFill>
                <a:latin typeface="Century Gothic" panose="020B0502020202020204" pitchFamily="34" charset="0"/>
              </a:rPr>
              <a:t>(</a:t>
            </a:r>
            <a:r>
              <a:rPr lang="en-US" sz="3200" b="1" dirty="0" smtClean="0">
                <a:solidFill>
                  <a:srgbClr val="002060"/>
                </a:solidFill>
                <a:latin typeface="Century Gothic" panose="020B0502020202020204" pitchFamily="34" charset="0"/>
              </a:rPr>
              <a:t>features</a:t>
            </a:r>
            <a:r>
              <a:rPr lang="ru-RU" sz="3200" b="1" dirty="0" smtClean="0">
                <a:solidFill>
                  <a:srgbClr val="002060"/>
                </a:solidFill>
                <a:latin typeface="Century Gothic" panose="020B0502020202020204" pitchFamily="34" charset="0"/>
              </a:rPr>
              <a:t>):</a:t>
            </a:r>
            <a:r>
              <a:rPr lang="ru-RU" sz="2800" b="1" dirty="0" smtClean="0">
                <a:solidFill>
                  <a:srgbClr val="002060"/>
                </a:solidFill>
                <a:latin typeface="Century Gothic" panose="020B0502020202020204" pitchFamily="34" charset="0"/>
              </a:rPr>
              <a:t/>
            </a:r>
            <a:br>
              <a:rPr lang="ru-RU" sz="2800" b="1" dirty="0" smtClean="0">
                <a:solidFill>
                  <a:srgbClr val="002060"/>
                </a:solidFill>
                <a:latin typeface="Century Gothic" panose="020B0502020202020204" pitchFamily="34" charset="0"/>
              </a:rPr>
            </a:br>
            <a:r>
              <a:rPr lang="ru-RU" sz="2800" b="1" dirty="0">
                <a:solidFill>
                  <a:srgbClr val="002060"/>
                </a:solidFill>
                <a:latin typeface="Century Gothic" panose="020B0502020202020204" pitchFamily="34" charset="0"/>
              </a:rPr>
              <a:t/>
            </a:r>
            <a:br>
              <a:rPr lang="ru-RU" sz="2800" b="1" dirty="0">
                <a:solidFill>
                  <a:srgbClr val="002060"/>
                </a:solidFill>
                <a:latin typeface="Century Gothic" panose="020B0502020202020204" pitchFamily="34" charset="0"/>
              </a:rPr>
            </a:br>
            <a:r>
              <a:rPr lang="ru-RU" sz="2800" b="1" dirty="0" smtClean="0">
                <a:solidFill>
                  <a:srgbClr val="002060"/>
                </a:solidFill>
                <a:latin typeface="Century Gothic" panose="020B0502020202020204" pitchFamily="34" charset="0"/>
              </a:rPr>
              <a:t>КАТЕГОРИАЛЬНЫЕ</a:t>
            </a:r>
            <a:r>
              <a:rPr lang="ru-RU" sz="2800" dirty="0" smtClean="0">
                <a:solidFill>
                  <a:srgbClr val="002060"/>
                </a:solidFill>
                <a:latin typeface="Century Gothic" panose="020B0502020202020204" pitchFamily="34" charset="0"/>
              </a:rPr>
              <a:t> </a:t>
            </a:r>
            <a:br>
              <a:rPr lang="ru-RU" sz="2800" dirty="0" smtClean="0">
                <a:solidFill>
                  <a:srgbClr val="002060"/>
                </a:solidFill>
                <a:latin typeface="Century Gothic" panose="020B0502020202020204" pitchFamily="34" charset="0"/>
              </a:rPr>
            </a:br>
            <a:r>
              <a:rPr lang="ru-RU" sz="2400" dirty="0" smtClean="0">
                <a:solidFill>
                  <a:srgbClr val="002060"/>
                </a:solidFill>
                <a:latin typeface="Century Gothic" panose="020B0502020202020204" pitchFamily="34" charset="0"/>
              </a:rPr>
              <a:t>марка </a:t>
            </a:r>
            <a:r>
              <a:rPr lang="ru-RU" sz="2400" dirty="0">
                <a:solidFill>
                  <a:srgbClr val="002060"/>
                </a:solidFill>
                <a:latin typeface="Century Gothic" panose="020B0502020202020204" pitchFamily="34" charset="0"/>
              </a:rPr>
              <a:t>авто,</a:t>
            </a:r>
            <a:br>
              <a:rPr lang="ru-RU" sz="2400" dirty="0">
                <a:solidFill>
                  <a:srgbClr val="002060"/>
                </a:solidFill>
                <a:latin typeface="Century Gothic" panose="020B0502020202020204" pitchFamily="34" charset="0"/>
              </a:rPr>
            </a:br>
            <a:r>
              <a:rPr lang="ru-RU" sz="2400" dirty="0">
                <a:solidFill>
                  <a:srgbClr val="002060"/>
                </a:solidFill>
                <a:latin typeface="Century Gothic" panose="020B0502020202020204" pitchFamily="34" charset="0"/>
              </a:rPr>
              <a:t>цвет глаз, </a:t>
            </a:r>
            <a:r>
              <a:rPr lang="ru-RU" sz="2400" dirty="0" smtClean="0">
                <a:solidFill>
                  <a:srgbClr val="002060"/>
                </a:solidFill>
                <a:latin typeface="Century Gothic" panose="020B0502020202020204" pitchFamily="34" charset="0"/>
              </a:rPr>
              <a:t/>
            </a:r>
            <a:br>
              <a:rPr lang="ru-RU" sz="2400" dirty="0" smtClean="0">
                <a:solidFill>
                  <a:srgbClr val="002060"/>
                </a:solidFill>
                <a:latin typeface="Century Gothic" panose="020B0502020202020204" pitchFamily="34" charset="0"/>
              </a:rPr>
            </a:br>
            <a:r>
              <a:rPr lang="ru-RU" sz="2400" dirty="0" smtClean="0">
                <a:solidFill>
                  <a:srgbClr val="002060"/>
                </a:solidFill>
                <a:latin typeface="Century Gothic" panose="020B0502020202020204" pitchFamily="34" charset="0"/>
              </a:rPr>
              <a:t>пол </a:t>
            </a:r>
            <a:r>
              <a:rPr lang="ru-RU" sz="2400" dirty="0">
                <a:solidFill>
                  <a:srgbClr val="002060"/>
                </a:solidFill>
                <a:latin typeface="Century Gothic" panose="020B0502020202020204" pitchFamily="34" charset="0"/>
              </a:rPr>
              <a:t>и т.д</a:t>
            </a:r>
            <a:r>
              <a:rPr lang="ru-RU" sz="2400" dirty="0" smtClean="0">
                <a:solidFill>
                  <a:srgbClr val="002060"/>
                </a:solidFill>
                <a:latin typeface="Century Gothic" panose="020B0502020202020204" pitchFamily="34" charset="0"/>
              </a:rPr>
              <a:t>.;</a:t>
            </a:r>
            <a:r>
              <a:rPr lang="ru-RU" sz="2800" dirty="0" smtClean="0">
                <a:solidFill>
                  <a:srgbClr val="002060"/>
                </a:solidFill>
                <a:latin typeface="Century Gothic" panose="020B0502020202020204" pitchFamily="34" charset="0"/>
              </a:rPr>
              <a:t/>
            </a:r>
            <a:br>
              <a:rPr lang="ru-RU" sz="2800" dirty="0" smtClean="0">
                <a:solidFill>
                  <a:srgbClr val="002060"/>
                </a:solidFill>
                <a:latin typeface="Century Gothic" panose="020B0502020202020204" pitchFamily="34" charset="0"/>
              </a:rPr>
            </a:br>
            <a:r>
              <a:rPr lang="ru-RU" sz="2800" dirty="0">
                <a:solidFill>
                  <a:srgbClr val="002060"/>
                </a:solidFill>
                <a:latin typeface="Century Gothic" panose="020B0502020202020204" pitchFamily="34" charset="0"/>
              </a:rPr>
              <a:t/>
            </a:r>
            <a:br>
              <a:rPr lang="ru-RU" sz="2800" dirty="0">
                <a:solidFill>
                  <a:srgbClr val="002060"/>
                </a:solidFill>
                <a:latin typeface="Century Gothic" panose="020B0502020202020204" pitchFamily="34" charset="0"/>
              </a:rPr>
            </a:br>
            <a:r>
              <a:rPr lang="ru-RU" sz="2800" b="1" dirty="0" smtClean="0">
                <a:solidFill>
                  <a:srgbClr val="002060"/>
                </a:solidFill>
                <a:latin typeface="Century Gothic" panose="020B0502020202020204" pitchFamily="34" charset="0"/>
              </a:rPr>
              <a:t>ЧИСЛОВЫЕ </a:t>
            </a:r>
            <a:r>
              <a:rPr lang="ru-RU" sz="2800" dirty="0" smtClean="0">
                <a:solidFill>
                  <a:srgbClr val="002060"/>
                </a:solidFill>
                <a:latin typeface="Century Gothic" panose="020B0502020202020204" pitchFamily="34" charset="0"/>
              </a:rPr>
              <a:t/>
            </a:r>
            <a:br>
              <a:rPr lang="ru-RU" sz="2800" dirty="0" smtClean="0">
                <a:solidFill>
                  <a:srgbClr val="002060"/>
                </a:solidFill>
                <a:latin typeface="Century Gothic" panose="020B0502020202020204" pitchFamily="34" charset="0"/>
              </a:rPr>
            </a:br>
            <a:r>
              <a:rPr lang="ru-RU" sz="2400" dirty="0" smtClean="0">
                <a:solidFill>
                  <a:srgbClr val="002060"/>
                </a:solidFill>
                <a:latin typeface="Century Gothic" panose="020B0502020202020204" pitchFamily="34" charset="0"/>
              </a:rPr>
              <a:t>возраст</a:t>
            </a:r>
            <a:r>
              <a:rPr lang="ru-RU" sz="2400" dirty="0">
                <a:solidFill>
                  <a:srgbClr val="002060"/>
                </a:solidFill>
                <a:latin typeface="Century Gothic" panose="020B0502020202020204" pitchFamily="34" charset="0"/>
              </a:rPr>
              <a:t>, </a:t>
            </a:r>
            <a:r>
              <a:rPr lang="ru-RU" sz="2400" dirty="0" err="1">
                <a:solidFill>
                  <a:srgbClr val="002060"/>
                </a:solidFill>
                <a:latin typeface="Century Gothic" panose="020B0502020202020204" pitchFamily="34" charset="0"/>
              </a:rPr>
              <a:t>зп</a:t>
            </a:r>
            <a:r>
              <a:rPr lang="ru-RU" sz="2400" dirty="0">
                <a:solidFill>
                  <a:srgbClr val="002060"/>
                </a:solidFill>
                <a:latin typeface="Century Gothic" panose="020B0502020202020204" pitchFamily="34" charset="0"/>
              </a:rPr>
              <a:t>, </a:t>
            </a:r>
            <a:br>
              <a:rPr lang="ru-RU" sz="2400" dirty="0">
                <a:solidFill>
                  <a:srgbClr val="002060"/>
                </a:solidFill>
                <a:latin typeface="Century Gothic" panose="020B0502020202020204" pitchFamily="34" charset="0"/>
              </a:rPr>
            </a:br>
            <a:r>
              <a:rPr lang="ru-RU" sz="2400" dirty="0">
                <a:solidFill>
                  <a:srgbClr val="002060"/>
                </a:solidFill>
                <a:latin typeface="Century Gothic" panose="020B0502020202020204" pitchFamily="34" charset="0"/>
              </a:rPr>
              <a:t>курс валют и т.д</a:t>
            </a:r>
            <a:r>
              <a:rPr lang="ru-RU" sz="2400" dirty="0" smtClean="0">
                <a:solidFill>
                  <a:srgbClr val="002060"/>
                </a:solidFill>
                <a:latin typeface="Century Gothic" panose="020B0502020202020204" pitchFamily="34" charset="0"/>
              </a:rPr>
              <a:t>.</a:t>
            </a:r>
            <a:endParaRPr lang="ru-RU" sz="2400" dirty="0">
              <a:solidFill>
                <a:srgbClr val="002060"/>
              </a:solidFill>
              <a:latin typeface="Century Gothic" panose="020B0502020202020204" pitchFamily="34" charset="0"/>
            </a:endParaRPr>
          </a:p>
        </p:txBody>
      </p:sp>
      <p:sp>
        <p:nvSpPr>
          <p:cNvPr id="2" name="Прямоугольник 1"/>
          <p:cNvSpPr/>
          <p:nvPr/>
        </p:nvSpPr>
        <p:spPr>
          <a:xfrm>
            <a:off x="4839449" y="1800406"/>
            <a:ext cx="3034805" cy="584775"/>
          </a:xfrm>
          <a:prstGeom prst="rect">
            <a:avLst/>
          </a:prstGeom>
        </p:spPr>
        <p:txBody>
          <a:bodyPr wrap="none">
            <a:spAutoFit/>
          </a:bodyPr>
          <a:lstStyle/>
          <a:p>
            <a:r>
              <a:rPr lang="en-US" sz="3200" b="1" dirty="0">
                <a:solidFill>
                  <a:srgbClr val="00B0F0"/>
                </a:solidFill>
                <a:latin typeface="Century Gothic" panose="020B0502020202020204" pitchFamily="34" charset="0"/>
              </a:rPr>
              <a:t>Label Encoder</a:t>
            </a:r>
            <a:endParaRPr lang="ru-RU" sz="4000" b="1" dirty="0">
              <a:solidFill>
                <a:srgbClr val="00B0F0"/>
              </a:solidFill>
              <a:latin typeface="Century Gothic" panose="020B0502020202020204" pitchFamily="34" charset="0"/>
            </a:endParaRPr>
          </a:p>
        </p:txBody>
      </p:sp>
      <p:sp>
        <p:nvSpPr>
          <p:cNvPr id="7" name="Прямоугольник 6"/>
          <p:cNvSpPr/>
          <p:nvPr/>
        </p:nvSpPr>
        <p:spPr>
          <a:xfrm>
            <a:off x="4839449" y="298585"/>
            <a:ext cx="6096000" cy="1501821"/>
          </a:xfrm>
          <a:prstGeom prst="rect">
            <a:avLst/>
          </a:prstGeom>
        </p:spPr>
        <p:txBody>
          <a:bodyPr>
            <a:spAutoFit/>
          </a:bodyPr>
          <a:lstStyle/>
          <a:p>
            <a:r>
              <a:rPr lang="ru-RU" sz="4400" b="1" dirty="0">
                <a:solidFill>
                  <a:srgbClr val="002060"/>
                </a:solidFill>
                <a:latin typeface="Century Gothic" panose="020B0502020202020204" pitchFamily="34" charset="0"/>
              </a:rPr>
              <a:t>КАТЕГОРИАЛЬНЫЕ</a:t>
            </a:r>
          </a:p>
          <a:p>
            <a:pPr>
              <a:lnSpc>
                <a:spcPct val="120000"/>
              </a:lnSpc>
            </a:pPr>
            <a:r>
              <a:rPr lang="ru-RU" sz="4400" b="1" dirty="0">
                <a:solidFill>
                  <a:srgbClr val="002060"/>
                </a:solidFill>
                <a:latin typeface="Century Gothic" panose="020B0502020202020204" pitchFamily="34" charset="0"/>
              </a:rPr>
              <a:t>ПРИЗНАКИ</a:t>
            </a:r>
            <a:endParaRPr lang="ru-RU" sz="4400" b="1" dirty="0">
              <a:solidFill>
                <a:srgbClr val="002060"/>
              </a:solidFill>
              <a:latin typeface="Century Gothic" panose="020B0502020202020204" pitchFamily="34" charset="0"/>
            </a:endParaRPr>
          </a:p>
        </p:txBody>
      </p:sp>
    </p:spTree>
    <p:extLst>
      <p:ext uri="{BB962C8B-B14F-4D97-AF65-F5344CB8AC3E}">
        <p14:creationId xmlns:p14="http://schemas.microsoft.com/office/powerpoint/2010/main" val="175736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Скругленный прямоугольник 18"/>
          <p:cNvSpPr/>
          <p:nvPr/>
        </p:nvSpPr>
        <p:spPr>
          <a:xfrm>
            <a:off x="725277" y="431693"/>
            <a:ext cx="10637660" cy="84570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Заголовок 3">
            <a:extLst>
              <a:ext uri="{FF2B5EF4-FFF2-40B4-BE49-F238E27FC236}">
                <a16:creationId xmlns:a16="http://schemas.microsoft.com/office/drawing/2014/main" xmlns="" id="{07110EAB-739E-9647-B963-6AC8A8AAB504}"/>
              </a:ext>
            </a:extLst>
          </p:cNvPr>
          <p:cNvSpPr txBox="1">
            <a:spLocks/>
          </p:cNvSpPr>
          <p:nvPr/>
        </p:nvSpPr>
        <p:spPr>
          <a:xfrm>
            <a:off x="1449351" y="69904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p:sp>
        <p:nvSpPr>
          <p:cNvPr id="22" name="Заголовок 3">
            <a:extLst>
              <a:ext uri="{FF2B5EF4-FFF2-40B4-BE49-F238E27FC236}">
                <a16:creationId xmlns:a16="http://schemas.microsoft.com/office/drawing/2014/main" xmlns="" id="{9055FCEB-A8D1-254A-8120-8E711FF3D6B8}"/>
              </a:ext>
            </a:extLst>
          </p:cNvPr>
          <p:cNvSpPr txBox="1">
            <a:spLocks/>
          </p:cNvSpPr>
          <p:nvPr/>
        </p:nvSpPr>
        <p:spPr>
          <a:xfrm>
            <a:off x="725277" y="493491"/>
            <a:ext cx="10741446" cy="758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400" dirty="0" smtClean="0">
                <a:solidFill>
                  <a:schemeClr val="bg1"/>
                </a:solidFill>
                <a:latin typeface="Century Gothic" panose="020B0502020202020204" pitchFamily="34" charset="0"/>
              </a:rPr>
              <a:t>КЛАССИФИКАТОР БАЙЕСА</a:t>
            </a:r>
            <a:endParaRPr lang="ru-RU" sz="4400" dirty="0">
              <a:solidFill>
                <a:schemeClr val="bg1"/>
              </a:solidFill>
              <a:latin typeface="Century Gothic" panose="020B0502020202020204" pitchFamily="34" charset="0"/>
            </a:endParaRP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1850906"/>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p:sp>
        <p:nvSpPr>
          <p:cNvPr id="14" name="Заголовок 3">
            <a:extLst>
              <a:ext uri="{FF2B5EF4-FFF2-40B4-BE49-F238E27FC236}">
                <a16:creationId xmlns:a16="http://schemas.microsoft.com/office/drawing/2014/main" xmlns="" id="{582E8908-1D25-F544-93C5-299E240E2887}"/>
              </a:ext>
            </a:extLst>
          </p:cNvPr>
          <p:cNvSpPr txBox="1">
            <a:spLocks/>
          </p:cNvSpPr>
          <p:nvPr/>
        </p:nvSpPr>
        <p:spPr>
          <a:xfrm>
            <a:off x="713081" y="155504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p:sp>
        <p:nvSpPr>
          <p:cNvPr id="15" name="Заголовок 3">
            <a:extLst>
              <a:ext uri="{FF2B5EF4-FFF2-40B4-BE49-F238E27FC236}">
                <a16:creationId xmlns:a16="http://schemas.microsoft.com/office/drawing/2014/main" xmlns="" id="{07110EAB-739E-9647-B963-6AC8A8AAB504}"/>
              </a:ext>
            </a:extLst>
          </p:cNvPr>
          <p:cNvSpPr txBox="1">
            <a:spLocks/>
          </p:cNvSpPr>
          <p:nvPr/>
        </p:nvSpPr>
        <p:spPr>
          <a:xfrm>
            <a:off x="1449351" y="69904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p:graphicFrame>
        <p:nvGraphicFramePr>
          <p:cNvPr id="9" name="Таблица 8">
            <a:extLst>
              <a:ext uri="{FF2B5EF4-FFF2-40B4-BE49-F238E27FC236}">
                <a16:creationId xmlns:a16="http://schemas.microsoft.com/office/drawing/2014/main" xmlns="" id="{E3380FEC-B3A8-384B-BF1C-50FFDF855E32}"/>
              </a:ext>
            </a:extLst>
          </p:cNvPr>
          <p:cNvGraphicFramePr>
            <a:graphicFrameLocks noGrp="1"/>
          </p:cNvGraphicFramePr>
          <p:nvPr>
            <p:extLst>
              <p:ext uri="{D42A27DB-BD31-4B8C-83A1-F6EECF244321}">
                <p14:modId xmlns:p14="http://schemas.microsoft.com/office/powerpoint/2010/main" val="1955673761"/>
              </p:ext>
            </p:extLst>
          </p:nvPr>
        </p:nvGraphicFramePr>
        <p:xfrm>
          <a:off x="2222696" y="1780601"/>
          <a:ext cx="9140240" cy="1828800"/>
        </p:xfrm>
        <a:graphic>
          <a:graphicData uri="http://schemas.openxmlformats.org/drawingml/2006/table">
            <a:tbl>
              <a:tblPr firstRow="1" bandRow="1">
                <a:tableStyleId>{7DF18680-E054-41AD-8BC1-D1AEF772440D}</a:tableStyleId>
              </a:tblPr>
              <a:tblGrid>
                <a:gridCol w="1828048">
                  <a:extLst>
                    <a:ext uri="{9D8B030D-6E8A-4147-A177-3AD203B41FA5}">
                      <a16:colId xmlns:a16="http://schemas.microsoft.com/office/drawing/2014/main" xmlns="" val="3998306647"/>
                    </a:ext>
                  </a:extLst>
                </a:gridCol>
                <a:gridCol w="1828048">
                  <a:extLst>
                    <a:ext uri="{9D8B030D-6E8A-4147-A177-3AD203B41FA5}">
                      <a16:colId xmlns:a16="http://schemas.microsoft.com/office/drawing/2014/main" xmlns="" val="896501338"/>
                    </a:ext>
                  </a:extLst>
                </a:gridCol>
                <a:gridCol w="1828048">
                  <a:extLst>
                    <a:ext uri="{9D8B030D-6E8A-4147-A177-3AD203B41FA5}">
                      <a16:colId xmlns:a16="http://schemas.microsoft.com/office/drawing/2014/main" xmlns="" val="3043507791"/>
                    </a:ext>
                  </a:extLst>
                </a:gridCol>
                <a:gridCol w="1828048">
                  <a:extLst>
                    <a:ext uri="{9D8B030D-6E8A-4147-A177-3AD203B41FA5}">
                      <a16:colId xmlns:a16="http://schemas.microsoft.com/office/drawing/2014/main" xmlns="" val="3138888525"/>
                    </a:ext>
                  </a:extLst>
                </a:gridCol>
                <a:gridCol w="1828048">
                  <a:extLst>
                    <a:ext uri="{9D8B030D-6E8A-4147-A177-3AD203B41FA5}">
                      <a16:colId xmlns:a16="http://schemas.microsoft.com/office/drawing/2014/main" xmlns="" val="1264397344"/>
                    </a:ext>
                  </a:extLst>
                </a:gridCol>
              </a:tblGrid>
              <a:tr h="326421">
                <a:tc>
                  <a:txBody>
                    <a:bodyPr/>
                    <a:lstStyle/>
                    <a:p>
                      <a:r>
                        <a:rPr lang="en-US" dirty="0"/>
                        <a:t>Long</a:t>
                      </a:r>
                      <a:endParaRPr lang="ru-RU" dirty="0"/>
                    </a:p>
                  </a:txBody>
                  <a:tcPr/>
                </a:tc>
                <a:tc>
                  <a:txBody>
                    <a:bodyPr/>
                    <a:lstStyle/>
                    <a:p>
                      <a:r>
                        <a:rPr lang="en-US" dirty="0"/>
                        <a:t>Sweet</a:t>
                      </a:r>
                      <a:endParaRPr lang="ru-RU" dirty="0"/>
                    </a:p>
                  </a:txBody>
                  <a:tcPr/>
                </a:tc>
                <a:tc>
                  <a:txBody>
                    <a:bodyPr/>
                    <a:lstStyle/>
                    <a:p>
                      <a:r>
                        <a:rPr lang="en-US" dirty="0"/>
                        <a:t>Yellow</a:t>
                      </a:r>
                      <a:endParaRPr lang="ru-RU" dirty="0"/>
                    </a:p>
                  </a:txBody>
                  <a:tcPr/>
                </a:tc>
                <a:tc>
                  <a:txBody>
                    <a:bodyPr/>
                    <a:lstStyle/>
                    <a:p>
                      <a:r>
                        <a:rPr lang="en-US" dirty="0"/>
                        <a:t>Total</a:t>
                      </a:r>
                      <a:endParaRPr lang="ru-RU" dirty="0"/>
                    </a:p>
                  </a:txBody>
                  <a:tcPr/>
                </a:tc>
                <a:tc>
                  <a:txBody>
                    <a:bodyPr/>
                    <a:lstStyle/>
                    <a:p>
                      <a:r>
                        <a:rPr lang="en-US" dirty="0"/>
                        <a:t>Class</a:t>
                      </a:r>
                      <a:endParaRPr lang="ru-RU" dirty="0"/>
                    </a:p>
                  </a:txBody>
                  <a:tcPr/>
                </a:tc>
                <a:extLst>
                  <a:ext uri="{0D108BD9-81ED-4DB2-BD59-A6C34878D82A}">
                    <a16:rowId xmlns:a16="http://schemas.microsoft.com/office/drawing/2014/main" xmlns="" val="1405122309"/>
                  </a:ext>
                </a:extLst>
              </a:tr>
              <a:tr h="326421">
                <a:tc>
                  <a:txBody>
                    <a:bodyPr/>
                    <a:lstStyle/>
                    <a:p>
                      <a:r>
                        <a:rPr lang="en-US" dirty="0"/>
                        <a:t>400</a:t>
                      </a:r>
                      <a:endParaRPr lang="ru-RU" dirty="0"/>
                    </a:p>
                  </a:txBody>
                  <a:tcPr/>
                </a:tc>
                <a:tc>
                  <a:txBody>
                    <a:bodyPr/>
                    <a:lstStyle/>
                    <a:p>
                      <a:r>
                        <a:rPr lang="en-US" dirty="0"/>
                        <a:t>350</a:t>
                      </a:r>
                      <a:endParaRPr lang="ru-RU" dirty="0"/>
                    </a:p>
                  </a:txBody>
                  <a:tcPr/>
                </a:tc>
                <a:tc>
                  <a:txBody>
                    <a:bodyPr/>
                    <a:lstStyle/>
                    <a:p>
                      <a:r>
                        <a:rPr lang="en-US" dirty="0"/>
                        <a:t>450</a:t>
                      </a:r>
                      <a:endParaRPr lang="ru-RU" dirty="0"/>
                    </a:p>
                  </a:txBody>
                  <a:tcPr/>
                </a:tc>
                <a:tc>
                  <a:txBody>
                    <a:bodyPr/>
                    <a:lstStyle/>
                    <a:p>
                      <a:r>
                        <a:rPr lang="en-US" dirty="0"/>
                        <a:t>500</a:t>
                      </a:r>
                      <a:endParaRPr lang="ru-RU" dirty="0"/>
                    </a:p>
                  </a:txBody>
                  <a:tcPr/>
                </a:tc>
                <a:tc>
                  <a:txBody>
                    <a:bodyPr/>
                    <a:lstStyle/>
                    <a:p>
                      <a:r>
                        <a:rPr lang="en-US" dirty="0"/>
                        <a:t>Banana</a:t>
                      </a:r>
                      <a:endParaRPr lang="ru-RU" dirty="0"/>
                    </a:p>
                  </a:txBody>
                  <a:tcPr/>
                </a:tc>
                <a:extLst>
                  <a:ext uri="{0D108BD9-81ED-4DB2-BD59-A6C34878D82A}">
                    <a16:rowId xmlns:a16="http://schemas.microsoft.com/office/drawing/2014/main" xmlns="" val="3210951665"/>
                  </a:ext>
                </a:extLst>
              </a:tr>
              <a:tr h="326421">
                <a:tc>
                  <a:txBody>
                    <a:bodyPr/>
                    <a:lstStyle/>
                    <a:p>
                      <a:r>
                        <a:rPr lang="en-US" dirty="0"/>
                        <a:t>0</a:t>
                      </a:r>
                      <a:endParaRPr lang="ru-RU" dirty="0"/>
                    </a:p>
                  </a:txBody>
                  <a:tcPr/>
                </a:tc>
                <a:tc>
                  <a:txBody>
                    <a:bodyPr/>
                    <a:lstStyle/>
                    <a:p>
                      <a:r>
                        <a:rPr lang="en-US" dirty="0"/>
                        <a:t>150</a:t>
                      </a:r>
                      <a:endParaRPr lang="ru-RU" dirty="0"/>
                    </a:p>
                  </a:txBody>
                  <a:tcPr/>
                </a:tc>
                <a:tc>
                  <a:txBody>
                    <a:bodyPr/>
                    <a:lstStyle/>
                    <a:p>
                      <a:r>
                        <a:rPr lang="en-US" dirty="0"/>
                        <a:t>300</a:t>
                      </a:r>
                      <a:endParaRPr lang="ru-RU" dirty="0"/>
                    </a:p>
                  </a:txBody>
                  <a:tcPr/>
                </a:tc>
                <a:tc>
                  <a:txBody>
                    <a:bodyPr/>
                    <a:lstStyle/>
                    <a:p>
                      <a:r>
                        <a:rPr lang="en-US" dirty="0"/>
                        <a:t>300</a:t>
                      </a:r>
                      <a:endParaRPr lang="ru-RU" dirty="0"/>
                    </a:p>
                  </a:txBody>
                  <a:tcPr/>
                </a:tc>
                <a:tc>
                  <a:txBody>
                    <a:bodyPr/>
                    <a:lstStyle/>
                    <a:p>
                      <a:r>
                        <a:rPr lang="en-US" dirty="0"/>
                        <a:t>Orange</a:t>
                      </a:r>
                      <a:endParaRPr lang="ru-RU" dirty="0"/>
                    </a:p>
                  </a:txBody>
                  <a:tcPr/>
                </a:tc>
                <a:extLst>
                  <a:ext uri="{0D108BD9-81ED-4DB2-BD59-A6C34878D82A}">
                    <a16:rowId xmlns:a16="http://schemas.microsoft.com/office/drawing/2014/main" xmlns="" val="3365570942"/>
                  </a:ext>
                </a:extLst>
              </a:tr>
              <a:tr h="326421">
                <a:tc>
                  <a:txBody>
                    <a:bodyPr/>
                    <a:lstStyle/>
                    <a:p>
                      <a:r>
                        <a:rPr lang="en-US" dirty="0"/>
                        <a:t>100</a:t>
                      </a:r>
                      <a:endParaRPr lang="ru-RU" dirty="0"/>
                    </a:p>
                  </a:txBody>
                  <a:tcPr/>
                </a:tc>
                <a:tc>
                  <a:txBody>
                    <a:bodyPr/>
                    <a:lstStyle/>
                    <a:p>
                      <a:r>
                        <a:rPr lang="en-US" dirty="0"/>
                        <a:t>150</a:t>
                      </a:r>
                      <a:endParaRPr lang="ru-RU" dirty="0"/>
                    </a:p>
                  </a:txBody>
                  <a:tcPr/>
                </a:tc>
                <a:tc>
                  <a:txBody>
                    <a:bodyPr/>
                    <a:lstStyle/>
                    <a:p>
                      <a:r>
                        <a:rPr lang="en-US" dirty="0"/>
                        <a:t>50</a:t>
                      </a:r>
                      <a:endParaRPr lang="ru-RU" dirty="0"/>
                    </a:p>
                  </a:txBody>
                  <a:tcPr/>
                </a:tc>
                <a:tc>
                  <a:txBody>
                    <a:bodyPr/>
                    <a:lstStyle/>
                    <a:p>
                      <a:r>
                        <a:rPr lang="en-US" dirty="0"/>
                        <a:t>200</a:t>
                      </a:r>
                      <a:endParaRPr lang="ru-RU" dirty="0"/>
                    </a:p>
                  </a:txBody>
                  <a:tcPr/>
                </a:tc>
                <a:tc>
                  <a:txBody>
                    <a:bodyPr/>
                    <a:lstStyle/>
                    <a:p>
                      <a:r>
                        <a:rPr lang="en-US" dirty="0"/>
                        <a:t>Other</a:t>
                      </a:r>
                      <a:endParaRPr lang="ru-RU" dirty="0"/>
                    </a:p>
                  </a:txBody>
                  <a:tcPr/>
                </a:tc>
                <a:extLst>
                  <a:ext uri="{0D108BD9-81ED-4DB2-BD59-A6C34878D82A}">
                    <a16:rowId xmlns:a16="http://schemas.microsoft.com/office/drawing/2014/main" xmlns="" val="1342624863"/>
                  </a:ext>
                </a:extLst>
              </a:tr>
              <a:tr h="326421">
                <a:tc>
                  <a:txBody>
                    <a:bodyPr/>
                    <a:lstStyle/>
                    <a:p>
                      <a:r>
                        <a:rPr lang="en-US" dirty="0"/>
                        <a:t>500</a:t>
                      </a:r>
                      <a:endParaRPr lang="ru-RU" dirty="0"/>
                    </a:p>
                  </a:txBody>
                  <a:tcPr/>
                </a:tc>
                <a:tc>
                  <a:txBody>
                    <a:bodyPr/>
                    <a:lstStyle/>
                    <a:p>
                      <a:r>
                        <a:rPr lang="en-US" dirty="0"/>
                        <a:t>650</a:t>
                      </a:r>
                      <a:endParaRPr lang="ru-RU" dirty="0"/>
                    </a:p>
                  </a:txBody>
                  <a:tcPr/>
                </a:tc>
                <a:tc>
                  <a:txBody>
                    <a:bodyPr/>
                    <a:lstStyle/>
                    <a:p>
                      <a:r>
                        <a:rPr lang="en-US" dirty="0"/>
                        <a:t>800</a:t>
                      </a:r>
                      <a:endParaRPr lang="ru-RU" dirty="0"/>
                    </a:p>
                  </a:txBody>
                  <a:tcPr/>
                </a:tc>
                <a:tc>
                  <a:txBody>
                    <a:bodyPr/>
                    <a:lstStyle/>
                    <a:p>
                      <a:r>
                        <a:rPr lang="en-US" dirty="0"/>
                        <a:t>1000</a:t>
                      </a:r>
                      <a:endParaRPr lang="ru-RU" dirty="0"/>
                    </a:p>
                  </a:txBody>
                  <a:tcPr/>
                </a:tc>
                <a:tc>
                  <a:txBody>
                    <a:bodyPr/>
                    <a:lstStyle/>
                    <a:p>
                      <a:r>
                        <a:rPr lang="en-US" dirty="0"/>
                        <a:t>Total</a:t>
                      </a:r>
                      <a:endParaRPr lang="ru-RU" dirty="0"/>
                    </a:p>
                  </a:txBody>
                  <a:tcPr/>
                </a:tc>
                <a:extLst>
                  <a:ext uri="{0D108BD9-81ED-4DB2-BD59-A6C34878D82A}">
                    <a16:rowId xmlns:a16="http://schemas.microsoft.com/office/drawing/2014/main" xmlns="" val="2757058295"/>
                  </a:ext>
                </a:extLst>
              </a:tr>
            </a:tbl>
          </a:graphicData>
        </a:graphic>
      </p:graphicFrame>
      <p:sp>
        <p:nvSpPr>
          <p:cNvPr id="16" name="Заголовок 3">
            <a:extLst>
              <a:ext uri="{FF2B5EF4-FFF2-40B4-BE49-F238E27FC236}">
                <a16:creationId xmlns:a16="http://schemas.microsoft.com/office/drawing/2014/main" xmlns="" id="{CEB728E9-FB39-4443-A2B0-78F5938C35E4}"/>
              </a:ext>
            </a:extLst>
          </p:cNvPr>
          <p:cNvSpPr txBox="1">
            <a:spLocks/>
          </p:cNvSpPr>
          <p:nvPr/>
        </p:nvSpPr>
        <p:spPr>
          <a:xfrm>
            <a:off x="725277" y="1783369"/>
            <a:ext cx="3470799" cy="34406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000" b="1" dirty="0" smtClean="0">
                <a:solidFill>
                  <a:srgbClr val="00B0F0"/>
                </a:solidFill>
                <a:latin typeface="Century Gothic" panose="020B0502020202020204" pitchFamily="34" charset="0"/>
              </a:rPr>
              <a:t>Пример:</a:t>
            </a:r>
            <a:endParaRPr lang="ru-RU" sz="2400" b="1" dirty="0">
              <a:solidFill>
                <a:srgbClr val="00B0F0"/>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8" name="Заголовок 3">
                <a:extLst>
                  <a:ext uri="{FF2B5EF4-FFF2-40B4-BE49-F238E27FC236}">
                    <a16:creationId xmlns:a16="http://schemas.microsoft.com/office/drawing/2014/main" xmlns="" id="{8F3E2779-CAFA-F54C-8226-A821502A1D90}"/>
                  </a:ext>
                </a:extLst>
              </p:cNvPr>
              <p:cNvSpPr txBox="1">
                <a:spLocks/>
              </p:cNvSpPr>
              <p:nvPr/>
            </p:nvSpPr>
            <p:spPr>
              <a:xfrm>
                <a:off x="725277" y="3840481"/>
                <a:ext cx="11478919" cy="13566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800" b="1" dirty="0" err="1" smtClean="0">
                    <a:solidFill>
                      <a:srgbClr val="00B0F0"/>
                    </a:solidFill>
                    <a:latin typeface="Century Gothic" panose="020B0502020202020204" pitchFamily="34" charset="0"/>
                  </a:rPr>
                  <a:t>DataSet</a:t>
                </a:r>
                <a:r>
                  <a:rPr lang="ru-RU" sz="1800" b="1" dirty="0" smtClean="0">
                    <a:solidFill>
                      <a:srgbClr val="00B0F0"/>
                    </a:solidFill>
                    <a:latin typeface="Century Gothic" panose="020B0502020202020204" pitchFamily="34" charset="0"/>
                  </a:rPr>
                  <a:t>:</a:t>
                </a:r>
                <a:r>
                  <a:rPr lang="ru-RU" sz="2000" b="1" dirty="0" smtClean="0">
                    <a:solidFill>
                      <a:srgbClr val="00B0F0"/>
                    </a:solidFill>
                    <a:latin typeface="Century Gothic" panose="020B0502020202020204" pitchFamily="34" charset="0"/>
                  </a:rPr>
                  <a:t> </a:t>
                </a:r>
                <a:r>
                  <a:rPr lang="ru-RU" sz="1800" dirty="0" smtClean="0">
                    <a:latin typeface="Century Gothic" panose="020B0502020202020204" pitchFamily="34" charset="0"/>
                  </a:rPr>
                  <a:t>Наблюдаем объект с признаками: </a:t>
                </a:r>
                <a:r>
                  <a:rPr lang="en-US" sz="1800" b="1" dirty="0" smtClean="0">
                    <a:latin typeface="Century Gothic" panose="020B0502020202020204" pitchFamily="34" charset="0"/>
                  </a:rPr>
                  <a:t>Long, Sweet, Yellow</a:t>
                </a:r>
                <a:r>
                  <a:rPr lang="en-US" sz="1800" dirty="0" smtClean="0">
                    <a:latin typeface="Century Gothic" panose="020B0502020202020204" pitchFamily="34" charset="0"/>
                  </a:rPr>
                  <a:t>.</a:t>
                </a:r>
              </a:p>
              <a:p>
                <a:pPr algn="l">
                  <a:lnSpc>
                    <a:spcPct val="120000"/>
                  </a:lnSpc>
                </a:pPr>
                <a:r>
                  <a:rPr lang="ru-RU" sz="1800" dirty="0" smtClean="0">
                    <a:latin typeface="Century Gothic" panose="020B0502020202020204" pitchFamily="34" charset="0"/>
                  </a:rPr>
                  <a:t>Тогда </a:t>
                </a:r>
                <a14:m>
                  <m:oMath xmlns:m="http://schemas.openxmlformats.org/officeDocument/2006/math">
                    <m:sSub>
                      <m:sSubPr>
                        <m:ctrlPr>
                          <a:rPr lang="ru-RU" sz="1800" b="1" i="1">
                            <a:latin typeface="Cambria Math"/>
                          </a:rPr>
                        </m:ctrlPr>
                      </m:sSubPr>
                      <m:e>
                        <m:r>
                          <a:rPr lang="en-US" sz="1800" b="1" i="0">
                            <a:latin typeface="Cambria Math" panose="02040503050406030204" pitchFamily="18" charset="0"/>
                          </a:rPr>
                          <m:t>𝐁</m:t>
                        </m:r>
                      </m:e>
                      <m:sub>
                        <m:r>
                          <a:rPr lang="ru-RU" sz="1800" b="1" i="0">
                            <a:latin typeface="Cambria Math" panose="02040503050406030204" pitchFamily="18" charset="0"/>
                          </a:rPr>
                          <m:t>𝟏</m:t>
                        </m:r>
                      </m:sub>
                    </m:sSub>
                    <m:r>
                      <a:rPr lang="en-US" sz="1800" i="1">
                        <a:latin typeface="Cambria Math" panose="02040503050406030204" pitchFamily="18" charset="0"/>
                      </a:rPr>
                      <m:t>=</m:t>
                    </m:r>
                  </m:oMath>
                </a14:m>
                <a:r>
                  <a:rPr lang="en-US" sz="1800" dirty="0">
                    <a:latin typeface="Century Gothic" panose="020B0502020202020204" pitchFamily="34" charset="0"/>
                  </a:rPr>
                  <a:t>{fruit is a banana}, </a:t>
                </a:r>
                <a14:m>
                  <m:oMath xmlns:m="http://schemas.openxmlformats.org/officeDocument/2006/math">
                    <m:sSub>
                      <m:sSubPr>
                        <m:ctrlPr>
                          <a:rPr lang="ru-RU" sz="1800" b="1" i="1">
                            <a:latin typeface="Cambria Math"/>
                          </a:rPr>
                        </m:ctrlPr>
                      </m:sSubPr>
                      <m:e>
                        <m:r>
                          <a:rPr lang="en-US" sz="1800" b="1" i="0">
                            <a:latin typeface="Cambria Math" panose="02040503050406030204" pitchFamily="18" charset="0"/>
                          </a:rPr>
                          <m:t>𝐁</m:t>
                        </m:r>
                      </m:e>
                      <m:sub>
                        <m:r>
                          <a:rPr lang="en-US" sz="1800" b="1" i="0">
                            <a:latin typeface="Cambria Math" panose="02040503050406030204" pitchFamily="18" charset="0"/>
                          </a:rPr>
                          <m:t>𝟐</m:t>
                        </m:r>
                      </m:sub>
                    </m:sSub>
                    <m:r>
                      <a:rPr lang="en-US" sz="1800" i="1">
                        <a:latin typeface="Cambria Math" panose="02040503050406030204" pitchFamily="18" charset="0"/>
                      </a:rPr>
                      <m:t>=</m:t>
                    </m:r>
                  </m:oMath>
                </a14:m>
                <a:r>
                  <a:rPr lang="en-US" sz="1800" dirty="0">
                    <a:latin typeface="Century Gothic" panose="020B0502020202020204" pitchFamily="34" charset="0"/>
                  </a:rPr>
                  <a:t>{fruit is an orange}, </a:t>
                </a:r>
                <a14:m>
                  <m:oMath xmlns:m="http://schemas.openxmlformats.org/officeDocument/2006/math">
                    <m:sSub>
                      <m:sSubPr>
                        <m:ctrlPr>
                          <a:rPr lang="ru-RU" sz="1800" b="1" i="1">
                            <a:latin typeface="Cambria Math"/>
                          </a:rPr>
                        </m:ctrlPr>
                      </m:sSubPr>
                      <m:e>
                        <m:r>
                          <a:rPr lang="en-US" sz="1800" b="1" i="0">
                            <a:latin typeface="Cambria Math" panose="02040503050406030204" pitchFamily="18" charset="0"/>
                          </a:rPr>
                          <m:t>𝐁</m:t>
                        </m:r>
                      </m:e>
                      <m:sub>
                        <m:r>
                          <a:rPr lang="en-US" sz="1800" b="1" i="0">
                            <a:latin typeface="Cambria Math" panose="02040503050406030204" pitchFamily="18" charset="0"/>
                          </a:rPr>
                          <m:t>𝟑</m:t>
                        </m:r>
                      </m:sub>
                    </m:sSub>
                    <m:r>
                      <a:rPr lang="en-US" sz="1800" i="1">
                        <a:latin typeface="Cambria Math" panose="02040503050406030204" pitchFamily="18" charset="0"/>
                      </a:rPr>
                      <m:t>=</m:t>
                    </m:r>
                  </m:oMath>
                </a14:m>
                <a:r>
                  <a:rPr lang="en-US" sz="1800" dirty="0">
                    <a:latin typeface="Century Gothic" panose="020B0502020202020204" pitchFamily="34" charset="0"/>
                  </a:rPr>
                  <a:t>{fruit isn’t a banana and an orange}.</a:t>
                </a:r>
                <a:endParaRPr lang="en-US" sz="1800" b="1" dirty="0">
                  <a:latin typeface="Century Gothic" panose="020B0502020202020204" pitchFamily="34" charset="0"/>
                </a:endParaRPr>
              </a:p>
              <a:p>
                <a:pPr algn="l">
                  <a:lnSpc>
                    <a:spcPct val="120000"/>
                  </a:lnSpc>
                </a:pPr>
                <a:r>
                  <a:rPr lang="ru-RU" sz="1800" dirty="0">
                    <a:latin typeface="Century Gothic" panose="020B0502020202020204" pitchFamily="34" charset="0"/>
                  </a:rPr>
                  <a:t>Найдем максимум среди вероятностей: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a:rPr>
                        </m:ctrlPr>
                      </m:dPr>
                      <m:e>
                        <m:sSub>
                          <m:sSubPr>
                            <m:ctrlPr>
                              <a:rPr lang="ru-RU" sz="1800" b="1" i="1">
                                <a:latin typeface="Cambria Math"/>
                              </a:rPr>
                            </m:ctrlPr>
                          </m:sSubPr>
                          <m:e>
                            <m:r>
                              <a:rPr lang="en-US" sz="1800" b="1">
                                <a:latin typeface="Cambria Math" panose="02040503050406030204" pitchFamily="18" charset="0"/>
                              </a:rPr>
                              <m:t>𝐁</m:t>
                            </m:r>
                          </m:e>
                          <m:sub>
                            <m:r>
                              <a:rPr lang="ru-RU" sz="1800" b="1">
                                <a:latin typeface="Cambria Math" panose="02040503050406030204" pitchFamily="18" charset="0"/>
                              </a:rPr>
                              <m:t>𝟏</m:t>
                            </m:r>
                          </m:sub>
                        </m:sSub>
                      </m:e>
                      <m:e>
                        <m:r>
                          <m:rPr>
                            <m:sty m:val="p"/>
                          </m:rPr>
                          <a:rPr lang="en-US" sz="1800">
                            <a:latin typeface="Cambria Math" panose="02040503050406030204" pitchFamily="18" charset="0"/>
                          </a:rPr>
                          <m:t>Long</m:t>
                        </m:r>
                        <m:r>
                          <a:rPr lang="en-US" sz="1800">
                            <a:latin typeface="Cambria Math" panose="02040503050406030204" pitchFamily="18" charset="0"/>
                          </a:rPr>
                          <m:t>,</m:t>
                        </m:r>
                        <m:r>
                          <m:rPr>
                            <m:sty m:val="p"/>
                          </m:rPr>
                          <a:rPr lang="en-US" sz="1800">
                            <a:latin typeface="Cambria Math" panose="02040503050406030204" pitchFamily="18" charset="0"/>
                          </a:rPr>
                          <m:t>Sweet</m:t>
                        </m:r>
                        <m:r>
                          <a:rPr lang="en-US" sz="1800">
                            <a:latin typeface="Cambria Math" panose="02040503050406030204" pitchFamily="18" charset="0"/>
                          </a:rPr>
                          <m:t>,</m:t>
                        </m:r>
                        <m:r>
                          <m:rPr>
                            <m:sty m:val="p"/>
                          </m:rPr>
                          <a:rPr lang="en-US" sz="1800">
                            <a:latin typeface="Cambria Math" panose="02040503050406030204" pitchFamily="18" charset="0"/>
                          </a:rPr>
                          <m:t>Yellow</m:t>
                        </m:r>
                      </m:e>
                    </m:d>
                    <m:r>
                      <a:rPr lang="en-US" sz="1800">
                        <a:latin typeface="Cambria Math" panose="02040503050406030204" pitchFamily="18" charset="0"/>
                      </a:rPr>
                      <m:t>,</m:t>
                    </m:r>
                    <m:r>
                      <m:rPr>
                        <m:sty m:val="p"/>
                      </m:rPr>
                      <a:rPr lang="en-US" sz="1800">
                        <a:latin typeface="Cambria Math" panose="02040503050406030204" pitchFamily="18" charset="0"/>
                      </a:rPr>
                      <m:t>P</m:t>
                    </m:r>
                    <m:d>
                      <m:dPr>
                        <m:ctrlPr>
                          <a:rPr lang="en-US" sz="1800" i="1">
                            <a:latin typeface="Cambria Math"/>
                          </a:rPr>
                        </m:ctrlPr>
                      </m:dPr>
                      <m:e>
                        <m:sSub>
                          <m:sSubPr>
                            <m:ctrlPr>
                              <a:rPr lang="ru-RU" sz="1800" b="1" i="1">
                                <a:latin typeface="Cambria Math"/>
                              </a:rPr>
                            </m:ctrlPr>
                          </m:sSubPr>
                          <m:e>
                            <m:r>
                              <a:rPr lang="en-US" sz="1800" b="1">
                                <a:latin typeface="Cambria Math" panose="02040503050406030204" pitchFamily="18" charset="0"/>
                              </a:rPr>
                              <m:t>𝐁</m:t>
                            </m:r>
                          </m:e>
                          <m:sub>
                            <m:r>
                              <a:rPr lang="en-US" sz="1800" b="1" i="1" smtClean="0">
                                <a:latin typeface="Cambria Math" panose="02040503050406030204" pitchFamily="18" charset="0"/>
                              </a:rPr>
                              <m:t>𝟐</m:t>
                            </m:r>
                          </m:sub>
                        </m:sSub>
                      </m:e>
                      <m:e>
                        <m:r>
                          <m:rPr>
                            <m:sty m:val="p"/>
                          </m:rPr>
                          <a:rPr lang="en-US" sz="1800">
                            <a:latin typeface="Cambria Math" panose="02040503050406030204" pitchFamily="18" charset="0"/>
                          </a:rPr>
                          <m:t>Long</m:t>
                        </m:r>
                        <m:r>
                          <a:rPr lang="en-US" sz="1800">
                            <a:latin typeface="Cambria Math" panose="02040503050406030204" pitchFamily="18" charset="0"/>
                          </a:rPr>
                          <m:t>,</m:t>
                        </m:r>
                        <m:r>
                          <m:rPr>
                            <m:sty m:val="p"/>
                          </m:rPr>
                          <a:rPr lang="en-US" sz="1800">
                            <a:latin typeface="Cambria Math" panose="02040503050406030204" pitchFamily="18" charset="0"/>
                          </a:rPr>
                          <m:t>Sweet</m:t>
                        </m:r>
                        <m:r>
                          <a:rPr lang="en-US" sz="1800">
                            <a:latin typeface="Cambria Math" panose="02040503050406030204" pitchFamily="18" charset="0"/>
                          </a:rPr>
                          <m:t>,</m:t>
                        </m:r>
                        <m:r>
                          <m:rPr>
                            <m:sty m:val="p"/>
                          </m:rPr>
                          <a:rPr lang="en-US" sz="1800">
                            <a:latin typeface="Cambria Math" panose="02040503050406030204" pitchFamily="18" charset="0"/>
                          </a:rPr>
                          <m:t>Yellow</m:t>
                        </m:r>
                      </m:e>
                    </m:d>
                  </m:oMath>
                </a14:m>
                <a:r>
                  <a:rPr lang="en-US" sz="1800" dirty="0">
                    <a:latin typeface="Century Gothic" panose="020B0502020202020204" pitchFamily="34" charset="0"/>
                  </a:rPr>
                  <a:t>, </a:t>
                </a:r>
                <a14:m>
                  <m:oMath xmlns:m="http://schemas.openxmlformats.org/officeDocument/2006/math">
                    <m:r>
                      <m:rPr>
                        <m:sty m:val="p"/>
                      </m:rPr>
                      <a:rPr lang="en-US" sz="1800">
                        <a:latin typeface="Cambria Math" panose="02040503050406030204" pitchFamily="18" charset="0"/>
                      </a:rPr>
                      <m:t>P</m:t>
                    </m:r>
                    <m:d>
                      <m:dPr>
                        <m:ctrlPr>
                          <a:rPr lang="en-US" sz="1800" i="1">
                            <a:latin typeface="Cambria Math"/>
                          </a:rPr>
                        </m:ctrlPr>
                      </m:dPr>
                      <m:e>
                        <m:sSub>
                          <m:sSubPr>
                            <m:ctrlPr>
                              <a:rPr lang="ru-RU" sz="1800" b="1" i="1">
                                <a:latin typeface="Cambria Math"/>
                              </a:rPr>
                            </m:ctrlPr>
                          </m:sSubPr>
                          <m:e>
                            <m:r>
                              <a:rPr lang="en-US" sz="1800" b="1">
                                <a:latin typeface="Cambria Math" panose="02040503050406030204" pitchFamily="18" charset="0"/>
                              </a:rPr>
                              <m:t>𝐁</m:t>
                            </m:r>
                          </m:e>
                          <m:sub>
                            <m:r>
                              <a:rPr lang="en-US" sz="1800" b="1" i="1" smtClean="0">
                                <a:latin typeface="Cambria Math" panose="02040503050406030204" pitchFamily="18" charset="0"/>
                              </a:rPr>
                              <m:t>𝟑</m:t>
                            </m:r>
                          </m:sub>
                        </m:sSub>
                      </m:e>
                      <m:e>
                        <m:r>
                          <m:rPr>
                            <m:sty m:val="p"/>
                          </m:rPr>
                          <a:rPr lang="en-US" sz="1800">
                            <a:latin typeface="Cambria Math" panose="02040503050406030204" pitchFamily="18" charset="0"/>
                          </a:rPr>
                          <m:t>Long</m:t>
                        </m:r>
                        <m:r>
                          <a:rPr lang="en-US" sz="1800">
                            <a:latin typeface="Cambria Math" panose="02040503050406030204" pitchFamily="18" charset="0"/>
                          </a:rPr>
                          <m:t>,</m:t>
                        </m:r>
                        <m:r>
                          <m:rPr>
                            <m:sty m:val="p"/>
                          </m:rPr>
                          <a:rPr lang="en-US" sz="1800">
                            <a:latin typeface="Cambria Math" panose="02040503050406030204" pitchFamily="18" charset="0"/>
                          </a:rPr>
                          <m:t>Sweet</m:t>
                        </m:r>
                        <m:r>
                          <a:rPr lang="en-US" sz="1800">
                            <a:latin typeface="Cambria Math" panose="02040503050406030204" pitchFamily="18" charset="0"/>
                          </a:rPr>
                          <m:t>,</m:t>
                        </m:r>
                        <m:r>
                          <m:rPr>
                            <m:sty m:val="p"/>
                          </m:rPr>
                          <a:rPr lang="en-US" sz="1800">
                            <a:latin typeface="Cambria Math" panose="02040503050406030204" pitchFamily="18" charset="0"/>
                          </a:rPr>
                          <m:t>Yellow</m:t>
                        </m:r>
                      </m:e>
                    </m:d>
                  </m:oMath>
                </a14:m>
                <a:endParaRPr lang="ru-RU" sz="1800" dirty="0">
                  <a:latin typeface="Century Gothic" panose="020B0502020202020204" pitchFamily="34" charset="0"/>
                </a:endParaRPr>
              </a:p>
            </p:txBody>
          </p:sp>
        </mc:Choice>
        <mc:Fallback>
          <p:sp>
            <p:nvSpPr>
              <p:cNvPr id="18" name="Заголовок 3">
                <a:extLst>
                  <a:ext uri="{FF2B5EF4-FFF2-40B4-BE49-F238E27FC236}">
                    <a16:creationId xmlns:a16="http://schemas.microsoft.com/office/drawing/2014/main" xmlns:a14="http://schemas.microsoft.com/office/drawing/2010/main" xmlns="" id="{8F3E2779-CAFA-F54C-8226-A821502A1D90}"/>
                  </a:ext>
                </a:extLst>
              </p:cNvPr>
              <p:cNvSpPr txBox="1">
                <a:spLocks noRot="1" noChangeAspect="1" noMove="1" noResize="1" noEditPoints="1" noAdjustHandles="1" noChangeArrowheads="1" noChangeShapeType="1" noTextEdit="1"/>
              </p:cNvSpPr>
              <p:nvPr/>
            </p:nvSpPr>
            <p:spPr>
              <a:xfrm>
                <a:off x="725277" y="3840481"/>
                <a:ext cx="11478919" cy="1356634"/>
              </a:xfrm>
              <a:prstGeom prst="rect">
                <a:avLst/>
              </a:prstGeom>
              <a:blipFill rotWithShape="1">
                <a:blip r:embed="rId3"/>
                <a:stretch>
                  <a:fillRect l="-478" t="-4933" b="-224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Прямоугольник 10">
                <a:extLst>
                  <a:ext uri="{FF2B5EF4-FFF2-40B4-BE49-F238E27FC236}">
                    <a16:creationId xmlns:a16="http://schemas.microsoft.com/office/drawing/2014/main" xmlns="" id="{FB4AAB3A-76F9-C149-84E3-AE96B584283E}"/>
                  </a:ext>
                </a:extLst>
              </p:cNvPr>
              <p:cNvSpPr/>
              <p:nvPr/>
            </p:nvSpPr>
            <p:spPr>
              <a:xfrm>
                <a:off x="2742947" y="5266521"/>
                <a:ext cx="6602320" cy="528414"/>
              </a:xfrm>
              <a:prstGeom prst="rect">
                <a:avLst/>
              </a:prstGeom>
            </p:spPr>
            <p:txBody>
              <a:bodyPr wrap="none">
                <a:spAutoFit/>
              </a:bodyPr>
              <a:lstStyle/>
              <a:p>
                <a14:m>
                  <m:oMath xmlns:m="http://schemas.openxmlformats.org/officeDocument/2006/math">
                    <m:r>
                      <m:rPr>
                        <m:sty m:val="p"/>
                      </m:rPr>
                      <a:rPr lang="en-US" sz="1600" i="0" smtClean="0">
                        <a:latin typeface="Cambria Math" panose="02040503050406030204" pitchFamily="18" charset="0"/>
                      </a:rPr>
                      <m:t>P</m:t>
                    </m:r>
                    <m:d>
                      <m:dPr>
                        <m:ctrlPr>
                          <a:rPr lang="en-US" sz="1600" i="1">
                            <a:latin typeface="Cambria Math"/>
                          </a:rPr>
                        </m:ctrlPr>
                      </m:dPr>
                      <m:e>
                        <m:r>
                          <m:rPr>
                            <m:sty m:val="p"/>
                          </m:rPr>
                          <a:rPr lang="en-US" sz="1600" i="0">
                            <a:latin typeface="Cambria Math" panose="02040503050406030204" pitchFamily="18" charset="0"/>
                          </a:rPr>
                          <m:t>Banana</m:t>
                        </m:r>
                      </m:e>
                      <m:e>
                        <m:r>
                          <m:rPr>
                            <m:sty m:val="p"/>
                          </m:rPr>
                          <a:rPr lang="en-US" sz="1600" i="0">
                            <a:latin typeface="Cambria Math" panose="02040503050406030204" pitchFamily="18" charset="0"/>
                          </a:rPr>
                          <m:t>Long</m:t>
                        </m:r>
                        <m:r>
                          <a:rPr lang="en-US" sz="1600" i="0">
                            <a:latin typeface="Cambria Math" panose="02040503050406030204" pitchFamily="18" charset="0"/>
                          </a:rPr>
                          <m:t>,</m:t>
                        </m:r>
                        <m:r>
                          <m:rPr>
                            <m:sty m:val="p"/>
                          </m:rPr>
                          <a:rPr lang="en-US" sz="1600" i="0">
                            <a:latin typeface="Cambria Math" panose="02040503050406030204" pitchFamily="18" charset="0"/>
                          </a:rPr>
                          <m:t>Sweet</m:t>
                        </m:r>
                        <m:r>
                          <a:rPr lang="en-US" sz="1600" i="0">
                            <a:latin typeface="Cambria Math" panose="02040503050406030204" pitchFamily="18" charset="0"/>
                          </a:rPr>
                          <m:t>,</m:t>
                        </m:r>
                        <m:r>
                          <m:rPr>
                            <m:sty m:val="p"/>
                          </m:rPr>
                          <a:rPr lang="en-US" sz="1600" i="0">
                            <a:latin typeface="Cambria Math" panose="02040503050406030204" pitchFamily="18" charset="0"/>
                          </a:rPr>
                          <m:t>Yellow</m:t>
                        </m:r>
                      </m:e>
                    </m:d>
                  </m:oMath>
                </a14:m>
                <a:r>
                  <a:rPr lang="en-US" sz="1600" dirty="0"/>
                  <a:t> = </a:t>
                </a:r>
                <a14:m>
                  <m:oMath xmlns:m="http://schemas.openxmlformats.org/officeDocument/2006/math">
                    <m:f>
                      <m:fPr>
                        <m:ctrlPr>
                          <a:rPr lang="en-US" sz="1600" i="1" smtClean="0">
                            <a:latin typeface="Cambria Math"/>
                          </a:rPr>
                        </m:ctrlPr>
                      </m:fPr>
                      <m:num>
                        <m:r>
                          <m:rPr>
                            <m:sty m:val="p"/>
                          </m:rPr>
                          <a:rPr lang="en-US" sz="1600" i="0">
                            <a:latin typeface="Cambria Math" panose="02040503050406030204" pitchFamily="18" charset="0"/>
                          </a:rPr>
                          <m:t>P</m:t>
                        </m:r>
                        <m:d>
                          <m:dPr>
                            <m:ctrlPr>
                              <a:rPr lang="en-US" sz="1600" i="1">
                                <a:latin typeface="Cambria Math"/>
                              </a:rPr>
                            </m:ctrlPr>
                          </m:dPr>
                          <m:e>
                            <m:r>
                              <m:rPr>
                                <m:sty m:val="p"/>
                              </m:rPr>
                              <a:rPr lang="en-US" sz="1600" i="0">
                                <a:latin typeface="Cambria Math" panose="02040503050406030204" pitchFamily="18" charset="0"/>
                              </a:rPr>
                              <m:t>Long</m:t>
                            </m:r>
                            <m:r>
                              <a:rPr lang="en-US" sz="1600" i="0">
                                <a:latin typeface="Cambria Math" panose="02040503050406030204" pitchFamily="18" charset="0"/>
                              </a:rPr>
                              <m:t>,</m:t>
                            </m:r>
                            <m:r>
                              <m:rPr>
                                <m:sty m:val="p"/>
                              </m:rPr>
                              <a:rPr lang="en-US" sz="1600" i="0">
                                <a:latin typeface="Cambria Math" panose="02040503050406030204" pitchFamily="18" charset="0"/>
                              </a:rPr>
                              <m:t>Sweet</m:t>
                            </m:r>
                            <m:r>
                              <a:rPr lang="en-US" sz="1600" i="0">
                                <a:latin typeface="Cambria Math" panose="02040503050406030204" pitchFamily="18" charset="0"/>
                              </a:rPr>
                              <m:t>,</m:t>
                            </m:r>
                            <m:r>
                              <m:rPr>
                                <m:sty m:val="p"/>
                              </m:rPr>
                              <a:rPr lang="en-US" sz="1600" i="0">
                                <a:latin typeface="Cambria Math" panose="02040503050406030204" pitchFamily="18" charset="0"/>
                              </a:rPr>
                              <m:t>Yellow</m:t>
                            </m:r>
                          </m:e>
                          <m:e>
                            <m:r>
                              <m:rPr>
                                <m:sty m:val="p"/>
                              </m:rPr>
                              <a:rPr lang="en-US" sz="1600" b="0" i="0" smtClean="0">
                                <a:latin typeface="Cambria Math" panose="02040503050406030204" pitchFamily="18" charset="0"/>
                              </a:rPr>
                              <m:t>Banana</m:t>
                            </m:r>
                          </m:e>
                        </m:d>
                        <m:r>
                          <m:rPr>
                            <m:sty m:val="p"/>
                          </m:rPr>
                          <a:rPr lang="en-US" sz="1600" b="0" i="0" smtClean="0">
                            <a:latin typeface="Cambria Math" panose="02040503050406030204" pitchFamily="18" charset="0"/>
                          </a:rPr>
                          <m:t>P</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Banana</m:t>
                        </m:r>
                        <m:r>
                          <a:rPr lang="en-US" sz="1600" b="0" i="0" smtClean="0">
                            <a:latin typeface="Cambria Math" panose="02040503050406030204" pitchFamily="18" charset="0"/>
                          </a:rPr>
                          <m:t>)</m:t>
                        </m:r>
                      </m:num>
                      <m:den>
                        <m:r>
                          <m:rPr>
                            <m:sty m:val="p"/>
                          </m:rPr>
                          <a:rPr lang="en-US" sz="1600" b="0" i="0" smtClean="0">
                            <a:latin typeface="Cambria Math" panose="02040503050406030204" pitchFamily="18" charset="0"/>
                          </a:rPr>
                          <m:t>P</m:t>
                        </m:r>
                        <m:r>
                          <a:rPr lang="en-US" sz="1600" b="0" i="0" smtClean="0">
                            <a:latin typeface="Cambria Math" panose="02040503050406030204" pitchFamily="18" charset="0"/>
                          </a:rPr>
                          <m:t>(</m:t>
                        </m:r>
                        <m:r>
                          <m:rPr>
                            <m:sty m:val="p"/>
                          </m:rPr>
                          <a:rPr lang="en-US" sz="1600" i="0">
                            <a:latin typeface="Cambria Math" panose="02040503050406030204" pitchFamily="18" charset="0"/>
                          </a:rPr>
                          <m:t>Long</m:t>
                        </m:r>
                        <m:r>
                          <a:rPr lang="en-US" sz="1600" i="0">
                            <a:latin typeface="Cambria Math" panose="02040503050406030204" pitchFamily="18" charset="0"/>
                          </a:rPr>
                          <m:t>,</m:t>
                        </m:r>
                        <m:r>
                          <m:rPr>
                            <m:sty m:val="p"/>
                          </m:rPr>
                          <a:rPr lang="en-US" sz="1600" i="0">
                            <a:latin typeface="Cambria Math" panose="02040503050406030204" pitchFamily="18" charset="0"/>
                          </a:rPr>
                          <m:t>Sweet</m:t>
                        </m:r>
                        <m:r>
                          <a:rPr lang="en-US" sz="1600" i="0">
                            <a:latin typeface="Cambria Math" panose="02040503050406030204" pitchFamily="18" charset="0"/>
                          </a:rPr>
                          <m:t>,</m:t>
                        </m:r>
                        <m:r>
                          <m:rPr>
                            <m:sty m:val="p"/>
                          </m:rPr>
                          <a:rPr lang="en-US" sz="1600" i="0">
                            <a:latin typeface="Cambria Math" panose="02040503050406030204" pitchFamily="18" charset="0"/>
                          </a:rPr>
                          <m:t>Yellow</m:t>
                        </m:r>
                        <m:r>
                          <a:rPr lang="en-US" sz="1600" b="0" i="0" smtClean="0">
                            <a:latin typeface="Cambria Math" panose="02040503050406030204" pitchFamily="18" charset="0"/>
                          </a:rPr>
                          <m:t>)</m:t>
                        </m:r>
                      </m:den>
                    </m:f>
                  </m:oMath>
                </a14:m>
                <a:r>
                  <a:rPr lang="en-US" sz="1600" dirty="0"/>
                  <a:t> =</a:t>
                </a:r>
              </a:p>
            </p:txBody>
          </p:sp>
        </mc:Choice>
        <mc:Fallback>
          <p:sp>
            <p:nvSpPr>
              <p:cNvPr id="11" name="Прямоугольник 10">
                <a:extLst>
                  <a:ext uri="{FF2B5EF4-FFF2-40B4-BE49-F238E27FC236}">
                    <a16:creationId xmlns:a16="http://schemas.microsoft.com/office/drawing/2014/main" xmlns:a14="http://schemas.microsoft.com/office/drawing/2010/main" xmlns="" id="{FB4AAB3A-76F9-C149-84E3-AE96B584283E}"/>
                  </a:ext>
                </a:extLst>
              </p:cNvPr>
              <p:cNvSpPr>
                <a:spLocks noRot="1" noChangeAspect="1" noMove="1" noResize="1" noEditPoints="1" noAdjustHandles="1" noChangeArrowheads="1" noChangeShapeType="1" noTextEdit="1"/>
              </p:cNvSpPr>
              <p:nvPr/>
            </p:nvSpPr>
            <p:spPr>
              <a:xfrm>
                <a:off x="2742947" y="5266521"/>
                <a:ext cx="6602320" cy="528414"/>
              </a:xfrm>
              <a:prstGeom prst="rect">
                <a:avLst/>
              </a:prstGeom>
              <a:blipFill rotWithShape="1">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1" name="Прямоугольник 20">
                <a:extLst>
                  <a:ext uri="{FF2B5EF4-FFF2-40B4-BE49-F238E27FC236}">
                    <a16:creationId xmlns:a16="http://schemas.microsoft.com/office/drawing/2014/main" xmlns="" id="{6767069D-E024-CF41-BF19-CBF1B72AA1F7}"/>
                  </a:ext>
                </a:extLst>
              </p:cNvPr>
              <p:cNvSpPr/>
              <p:nvPr/>
            </p:nvSpPr>
            <p:spPr>
              <a:xfrm>
                <a:off x="913974" y="5875114"/>
                <a:ext cx="10260266" cy="540661"/>
              </a:xfrm>
              <a:prstGeom prst="rect">
                <a:avLst/>
              </a:prstGeom>
            </p:spPr>
            <p:txBody>
              <a:bodyPr wrap="square">
                <a:spAutoFit/>
              </a:bodyPr>
              <a:lstStyle/>
              <a:p>
                <a:pPr algn="ctr"/>
                <a14:m>
                  <m:oMath xmlns:m="http://schemas.openxmlformats.org/officeDocument/2006/math">
                    <m:r>
                      <a:rPr lang="en-US" b="0" i="1" smtClean="0">
                        <a:latin typeface="Cambria Math" panose="02040503050406030204" pitchFamily="18" charset="0"/>
                      </a:rPr>
                      <m:t>= </m:t>
                    </m:r>
                    <m:f>
                      <m:fPr>
                        <m:ctrlPr>
                          <a:rPr lang="en-US" i="1">
                            <a:latin typeface="Cambria Math"/>
                          </a:rPr>
                        </m:ctrlPr>
                      </m:fPr>
                      <m:num>
                        <m:r>
                          <m:rPr>
                            <m:sty m:val="p"/>
                          </m:rPr>
                          <a:rPr lang="en-US">
                            <a:latin typeface="Cambria Math" panose="02040503050406030204" pitchFamily="18" charset="0"/>
                          </a:rPr>
                          <m:t>P</m:t>
                        </m:r>
                        <m:d>
                          <m:dPr>
                            <m:ctrlPr>
                              <a:rPr lang="en-US" i="1">
                                <a:latin typeface="Cambria Math"/>
                              </a:rPr>
                            </m:ctrlPr>
                          </m:dPr>
                          <m:e>
                            <m:r>
                              <m:rPr>
                                <m:sty m:val="p"/>
                              </m:rPr>
                              <a:rPr lang="en-US">
                                <a:latin typeface="Cambria Math" panose="02040503050406030204" pitchFamily="18" charset="0"/>
                              </a:rPr>
                              <m:t>Long</m:t>
                            </m:r>
                            <m:d>
                              <m:dPr>
                                <m:begChr m:val="|"/>
                                <m:ctrlPr>
                                  <a:rPr lang="en-US" i="1">
                                    <a:latin typeface="Cambria Math"/>
                                  </a:rPr>
                                </m:ctrlPr>
                              </m:dPr>
                              <m:e>
                                <m:r>
                                  <m:rPr>
                                    <m:sty m:val="p"/>
                                  </m:rPr>
                                  <a:rPr lang="en-US">
                                    <a:latin typeface="Cambria Math" panose="02040503050406030204" pitchFamily="18" charset="0"/>
                                  </a:rPr>
                                  <m:t>Banana</m:t>
                                </m:r>
                              </m:e>
                            </m:d>
                            <m:r>
                              <m:rPr>
                                <m:sty m:val="p"/>
                              </m:rPr>
                              <a:rPr lang="en-US">
                                <a:latin typeface="Cambria Math" panose="02040503050406030204" pitchFamily="18" charset="0"/>
                              </a:rPr>
                              <m:t>P</m:t>
                            </m:r>
                            <m:d>
                              <m:dPr>
                                <m:ctrlPr>
                                  <a:rPr lang="en-US" i="1">
                                    <a:latin typeface="Cambria Math"/>
                                  </a:rPr>
                                </m:ctrlPr>
                              </m:dPr>
                              <m:e>
                                <m:r>
                                  <m:rPr>
                                    <m:sty m:val="p"/>
                                  </m:rPr>
                                  <a:rPr lang="en-US">
                                    <a:latin typeface="Cambria Math" panose="02040503050406030204" pitchFamily="18" charset="0"/>
                                  </a:rPr>
                                  <m:t>Sweet</m:t>
                                </m:r>
                              </m:e>
                              <m:e>
                                <m:r>
                                  <a:rPr lang="en-US" i="1">
                                    <a:latin typeface="Cambria Math" panose="02040503050406030204" pitchFamily="18" charset="0"/>
                                  </a:rPr>
                                  <m:t>𝐵𝑎𝑛𝑎𝑛𝑎</m:t>
                                </m:r>
                              </m:e>
                            </m:d>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Yellow</m:t>
                            </m:r>
                          </m:e>
                          <m:e>
                            <m:r>
                              <m:rPr>
                                <m:sty m:val="p"/>
                              </m:rPr>
                              <a:rPr lang="en-US">
                                <a:latin typeface="Cambria Math" panose="02040503050406030204" pitchFamily="18" charset="0"/>
                              </a:rPr>
                              <m:t>Banana</m:t>
                            </m:r>
                          </m:e>
                        </m:d>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Banana</m:t>
                        </m:r>
                        <m:r>
                          <a:rPr lang="en-US">
                            <a:latin typeface="Cambria Math" panose="02040503050406030204" pitchFamily="18" charset="0"/>
                          </a:rPr>
                          <m:t>)</m:t>
                        </m:r>
                      </m:num>
                      <m:den>
                        <m:r>
                          <m:rPr>
                            <m:sty m:val="p"/>
                          </m:rPr>
                          <a:rPr lang="en-US">
                            <a:latin typeface="Cambria Math" panose="02040503050406030204" pitchFamily="18" charset="0"/>
                          </a:rPr>
                          <m:t>P</m:t>
                        </m:r>
                        <m:r>
                          <a:rPr lang="en-US">
                            <a:latin typeface="Cambria Math" panose="02040503050406030204" pitchFamily="18" charset="0"/>
                          </a:rPr>
                          <m:t>(</m:t>
                        </m:r>
                        <m:r>
                          <m:rPr>
                            <m:sty m:val="p"/>
                          </m:rPr>
                          <a:rPr lang="en-US">
                            <a:latin typeface="Cambria Math" panose="02040503050406030204" pitchFamily="18" charset="0"/>
                          </a:rPr>
                          <m:t>Long</m:t>
                        </m:r>
                        <m:r>
                          <a:rPr lang="en-US">
                            <a:latin typeface="Cambria Math" panose="02040503050406030204" pitchFamily="18" charset="0"/>
                          </a:rPr>
                          <m:t>,</m:t>
                        </m:r>
                        <m:r>
                          <m:rPr>
                            <m:sty m:val="p"/>
                          </m:rPr>
                          <a:rPr lang="en-US">
                            <a:latin typeface="Cambria Math" panose="02040503050406030204" pitchFamily="18" charset="0"/>
                          </a:rPr>
                          <m:t>Sweet</m:t>
                        </m:r>
                        <m:r>
                          <a:rPr lang="en-US">
                            <a:latin typeface="Cambria Math" panose="02040503050406030204" pitchFamily="18" charset="0"/>
                          </a:rPr>
                          <m:t>,</m:t>
                        </m:r>
                        <m:r>
                          <m:rPr>
                            <m:sty m:val="p"/>
                          </m:rPr>
                          <a:rPr lang="en-US">
                            <a:latin typeface="Cambria Math" panose="02040503050406030204" pitchFamily="18" charset="0"/>
                          </a:rPr>
                          <m:t>Yellow</m:t>
                        </m:r>
                        <m:r>
                          <a:rPr lang="en-US">
                            <a:latin typeface="Cambria Math" panose="02040503050406030204" pitchFamily="18" charset="0"/>
                          </a:rPr>
                          <m:t>)</m:t>
                        </m:r>
                      </m:den>
                    </m:f>
                  </m:oMath>
                </a14:m>
                <a:r>
                  <a:rPr lang="en-US" dirty="0"/>
                  <a:t> =</a:t>
                </a:r>
                <a14:m>
                  <m:oMath xmlns:m="http://schemas.openxmlformats.org/officeDocument/2006/math">
                    <m:f>
                      <m:fPr>
                        <m:ctrlPr>
                          <a:rPr lang="en-US" i="1" dirty="0" smtClean="0">
                            <a:latin typeface="Cambria Math"/>
                          </a:rPr>
                        </m:ctrlPr>
                      </m:fPr>
                      <m:num>
                        <m:r>
                          <a:rPr lang="en-US" b="0" i="1" dirty="0" smtClean="0">
                            <a:latin typeface="Cambria Math" panose="02040503050406030204" pitchFamily="18" charset="0"/>
                          </a:rPr>
                          <m:t>0,4∗0,7∗0,9∗0,5</m:t>
                        </m:r>
                      </m:num>
                      <m:den>
                        <m:r>
                          <a:rPr lang="en-US" b="0" i="1" dirty="0" smtClean="0">
                            <a:latin typeface="Cambria Math" panose="02040503050406030204" pitchFamily="18" charset="0"/>
                          </a:rPr>
                          <m:t>𝑐𝑜𝑛𝑠𝑡</m:t>
                        </m:r>
                      </m:den>
                    </m:f>
                    <m:r>
                      <a:rPr lang="en-US" b="0" i="1" dirty="0" smtClean="0">
                        <a:latin typeface="Cambria Math" panose="02040503050406030204" pitchFamily="18" charset="0"/>
                      </a:rPr>
                      <m:t>=</m:t>
                    </m:r>
                    <m:f>
                      <m:fPr>
                        <m:ctrlPr>
                          <a:rPr lang="en-US" i="1" dirty="0">
                            <a:latin typeface="Cambria Math"/>
                          </a:rPr>
                        </m:ctrlPr>
                      </m:fPr>
                      <m:num>
                        <m:r>
                          <a:rPr lang="en-US" i="1" dirty="0">
                            <a:latin typeface="Cambria Math" panose="02040503050406030204" pitchFamily="18" charset="0"/>
                          </a:rPr>
                          <m:t>0,</m:t>
                        </m:r>
                        <m:r>
                          <a:rPr lang="en-US" b="0" i="1" dirty="0" smtClean="0">
                            <a:latin typeface="Cambria Math" panose="02040503050406030204" pitchFamily="18" charset="0"/>
                          </a:rPr>
                          <m:t>252</m:t>
                        </m:r>
                      </m:num>
                      <m:den>
                        <m:r>
                          <a:rPr lang="en-US" i="1" dirty="0">
                            <a:latin typeface="Cambria Math" panose="02040503050406030204" pitchFamily="18" charset="0"/>
                          </a:rPr>
                          <m:t>𝑐𝑜𝑛𝑠𝑡</m:t>
                        </m:r>
                      </m:den>
                    </m:f>
                  </m:oMath>
                </a14:m>
                <a:endParaRPr lang="ru-RU" dirty="0"/>
              </a:p>
            </p:txBody>
          </p:sp>
        </mc:Choice>
        <mc:Fallback>
          <p:sp>
            <p:nvSpPr>
              <p:cNvPr id="21" name="Прямоугольник 20">
                <a:extLst>
                  <a:ext uri="{FF2B5EF4-FFF2-40B4-BE49-F238E27FC236}">
                    <a16:creationId xmlns:a16="http://schemas.microsoft.com/office/drawing/2014/main" xmlns:a14="http://schemas.microsoft.com/office/drawing/2010/main" xmlns="" id="{6767069D-E024-CF41-BF19-CBF1B72AA1F7}"/>
                  </a:ext>
                </a:extLst>
              </p:cNvPr>
              <p:cNvSpPr>
                <a:spLocks noRot="1" noChangeAspect="1" noMove="1" noResize="1" noEditPoints="1" noAdjustHandles="1" noChangeArrowheads="1" noChangeShapeType="1" noTextEdit="1"/>
              </p:cNvSpPr>
              <p:nvPr/>
            </p:nvSpPr>
            <p:spPr>
              <a:xfrm>
                <a:off x="913974" y="5875114"/>
                <a:ext cx="10260266" cy="540661"/>
              </a:xfrm>
              <a:prstGeom prst="rect">
                <a:avLst/>
              </a:prstGeom>
              <a:blipFill rotWithShape="1">
                <a:blip r:embed="rId5"/>
                <a:stretch>
                  <a:fillRect b="-6818"/>
                </a:stretch>
              </a:blipFill>
            </p:spPr>
            <p:txBody>
              <a:bodyPr/>
              <a:lstStyle/>
              <a:p>
                <a:r>
                  <a:rPr lang="ru-RU">
                    <a:noFill/>
                  </a:rPr>
                  <a:t> </a:t>
                </a:r>
              </a:p>
            </p:txBody>
          </p:sp>
        </mc:Fallback>
      </mc:AlternateContent>
    </p:spTree>
    <p:extLst>
      <p:ext uri="{BB962C8B-B14F-4D97-AF65-F5344CB8AC3E}">
        <p14:creationId xmlns:p14="http://schemas.microsoft.com/office/powerpoint/2010/main" val="1020935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xmlns="" id="{7F945088-8D76-AC42-9C0A-E340A5FE50A6}"/>
              </a:ext>
            </a:extLst>
          </p:cNvPr>
          <p:cNvPicPr>
            <a:picLocks noChangeAspect="1"/>
          </p:cNvPicPr>
          <p:nvPr/>
        </p:nvPicPr>
        <p:blipFill>
          <a:blip r:embed="rId3"/>
          <a:stretch>
            <a:fillRect/>
          </a:stretch>
        </p:blipFill>
        <p:spPr>
          <a:xfrm>
            <a:off x="6441006" y="2380219"/>
            <a:ext cx="4474534" cy="1009661"/>
          </a:xfrm>
          <a:prstGeom prst="rect">
            <a:avLst/>
          </a:prstGeom>
        </p:spPr>
      </p:pic>
      <p:pic>
        <p:nvPicPr>
          <p:cNvPr id="10" name="Рисунок 9">
            <a:extLst>
              <a:ext uri="{FF2B5EF4-FFF2-40B4-BE49-F238E27FC236}">
                <a16:creationId xmlns:a16="http://schemas.microsoft.com/office/drawing/2014/main" xmlns="" id="{C5D7779C-147C-B54E-8C93-CB6A4BE000BC}"/>
              </a:ext>
            </a:extLst>
          </p:cNvPr>
          <p:cNvPicPr>
            <a:picLocks noChangeAspect="1"/>
          </p:cNvPicPr>
          <p:nvPr/>
        </p:nvPicPr>
        <p:blipFill>
          <a:blip r:embed="rId4"/>
          <a:stretch>
            <a:fillRect/>
          </a:stretch>
        </p:blipFill>
        <p:spPr>
          <a:xfrm>
            <a:off x="6587462" y="3938231"/>
            <a:ext cx="2289348" cy="1009661"/>
          </a:xfrm>
          <a:prstGeom prst="rect">
            <a:avLst/>
          </a:prstGeom>
        </p:spPr>
      </p:pic>
      <p:pic>
        <p:nvPicPr>
          <p:cNvPr id="19" name="Рисунок 18">
            <a:extLst>
              <a:ext uri="{FF2B5EF4-FFF2-40B4-BE49-F238E27FC236}">
                <a16:creationId xmlns:a16="http://schemas.microsoft.com/office/drawing/2014/main" xmlns="" id="{FC01E730-4FD9-4649-82E6-4A738948D0A5}"/>
              </a:ext>
            </a:extLst>
          </p:cNvPr>
          <p:cNvPicPr>
            <a:picLocks noChangeAspect="1"/>
          </p:cNvPicPr>
          <p:nvPr/>
        </p:nvPicPr>
        <p:blipFill>
          <a:blip r:embed="rId5"/>
          <a:stretch>
            <a:fillRect/>
          </a:stretch>
        </p:blipFill>
        <p:spPr>
          <a:xfrm>
            <a:off x="6587462" y="5600964"/>
            <a:ext cx="5087994" cy="438781"/>
          </a:xfrm>
          <a:prstGeom prst="rect">
            <a:avLst/>
          </a:prstGeom>
        </p:spPr>
      </p:pic>
      <p:pic>
        <p:nvPicPr>
          <p:cNvPr id="16" name="Picture 2" descr="D:\Наташа\корел\2018\сувалкина\сэндпульс\элементы\кисть1.png"/>
          <p:cNvPicPr>
            <a:picLocks noChangeAspect="1" noChangeArrowheads="1"/>
          </p:cNvPicPr>
          <p:nvPr/>
        </p:nvPicPr>
        <p:blipFill rotWithShape="1">
          <a:blip r:embed="rId6">
            <a:extLst>
              <a:ext uri="{28A0092B-C50C-407E-A947-70E740481C1C}">
                <a14:useLocalDpi xmlns:a14="http://schemas.microsoft.com/office/drawing/2010/main" val="0"/>
              </a:ext>
            </a:extLst>
          </a:blip>
          <a:srcRect l="16147" t="13866" r="2087"/>
          <a:stretch/>
        </p:blipFill>
        <p:spPr bwMode="auto">
          <a:xfrm rot="16200000" flipH="1">
            <a:off x="437070" y="-437066"/>
            <a:ext cx="6857999" cy="7732136"/>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a:extLst>
              <a:ext uri="{FF2B5EF4-FFF2-40B4-BE49-F238E27FC236}">
                <a16:creationId xmlns:a16="http://schemas.microsoft.com/office/drawing/2014/main" xmlns="" id="{9055FCEB-A8D1-254A-8120-8E711FF3D6B8}"/>
              </a:ext>
            </a:extLst>
          </p:cNvPr>
          <p:cNvSpPr>
            <a:spLocks noGrp="1"/>
          </p:cNvSpPr>
          <p:nvPr>
            <p:ph type="ctrTitle"/>
          </p:nvPr>
        </p:nvSpPr>
        <p:spPr>
          <a:xfrm>
            <a:off x="713081" y="346396"/>
            <a:ext cx="6183086" cy="1755119"/>
          </a:xfrm>
        </p:spPr>
        <p:txBody>
          <a:bodyPr>
            <a:noAutofit/>
          </a:bodyPr>
          <a:lstStyle/>
          <a:p>
            <a:pPr algn="l">
              <a:lnSpc>
                <a:spcPct val="100000"/>
              </a:lnSpc>
            </a:pPr>
            <a:r>
              <a:rPr lang="ru-RU" sz="4400" b="1" dirty="0" smtClean="0">
                <a:solidFill>
                  <a:srgbClr val="002060"/>
                </a:solidFill>
                <a:latin typeface="Century Gothic" panose="020B0502020202020204" pitchFamily="34" charset="0"/>
              </a:rPr>
              <a:t>КЛАССИФИКАТОР</a:t>
            </a:r>
            <a:br>
              <a:rPr lang="ru-RU" sz="4400" b="1" dirty="0" smtClean="0">
                <a:solidFill>
                  <a:srgbClr val="002060"/>
                </a:solidFill>
                <a:latin typeface="Century Gothic" panose="020B0502020202020204" pitchFamily="34" charset="0"/>
              </a:rPr>
            </a:br>
            <a:r>
              <a:rPr lang="ru-RU" sz="4400" b="1" dirty="0" smtClean="0">
                <a:solidFill>
                  <a:srgbClr val="002060"/>
                </a:solidFill>
                <a:latin typeface="Century Gothic" panose="020B0502020202020204" pitchFamily="34" charset="0"/>
              </a:rPr>
              <a:t>БАЙЕСА</a:t>
            </a:r>
            <a:endParaRPr lang="ru-RU" sz="4400" b="1" dirty="0">
              <a:solidFill>
                <a:srgbClr val="002060"/>
              </a:solidFill>
              <a:latin typeface="Century Gothic" panose="020B0502020202020204" pitchFamily="34" charset="0"/>
            </a:endParaRPr>
          </a:p>
        </p:txBody>
      </p:sp>
      <p:sp>
        <p:nvSpPr>
          <p:cNvPr id="7" name="Заголовок 3">
            <a:extLst>
              <a:ext uri="{FF2B5EF4-FFF2-40B4-BE49-F238E27FC236}">
                <a16:creationId xmlns:a16="http://schemas.microsoft.com/office/drawing/2014/main" xmlns="" id="{DF7C7F7D-C5C0-8D42-B16C-717F7F146A26}"/>
              </a:ext>
            </a:extLst>
          </p:cNvPr>
          <p:cNvSpPr txBox="1">
            <a:spLocks/>
          </p:cNvSpPr>
          <p:nvPr/>
        </p:nvSpPr>
        <p:spPr>
          <a:xfrm>
            <a:off x="5300663" y="2864968"/>
            <a:ext cx="985837"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000" b="1" dirty="0">
              <a:latin typeface="Times" pitchFamily="2" charset="0"/>
            </a:endParaRPr>
          </a:p>
        </p:txBody>
      </p:sp>
      <p:sp>
        <p:nvSpPr>
          <p:cNvPr id="14" name="Заголовок 3">
            <a:extLst>
              <a:ext uri="{FF2B5EF4-FFF2-40B4-BE49-F238E27FC236}">
                <a16:creationId xmlns:a16="http://schemas.microsoft.com/office/drawing/2014/main" xmlns="" id="{582E8908-1D25-F544-93C5-299E240E2887}"/>
              </a:ext>
            </a:extLst>
          </p:cNvPr>
          <p:cNvSpPr txBox="1">
            <a:spLocks/>
          </p:cNvSpPr>
          <p:nvPr/>
        </p:nvSpPr>
        <p:spPr>
          <a:xfrm>
            <a:off x="713081" y="2569106"/>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p:sp>
        <p:nvSpPr>
          <p:cNvPr id="15" name="Заголовок 3">
            <a:extLst>
              <a:ext uri="{FF2B5EF4-FFF2-40B4-BE49-F238E27FC236}">
                <a16:creationId xmlns:a16="http://schemas.microsoft.com/office/drawing/2014/main" xmlns="" id="{07110EAB-739E-9647-B963-6AC8A8AAB504}"/>
              </a:ext>
            </a:extLst>
          </p:cNvPr>
          <p:cNvSpPr txBox="1">
            <a:spLocks/>
          </p:cNvSpPr>
          <p:nvPr/>
        </p:nvSpPr>
        <p:spPr>
          <a:xfrm>
            <a:off x="1449351" y="69904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ru-RU" sz="2400" b="1" dirty="0">
              <a:latin typeface="Times" pitchFamily="2" charset="0"/>
            </a:endParaRPr>
          </a:p>
        </p:txBody>
      </p:sp>
      <p:sp>
        <p:nvSpPr>
          <p:cNvPr id="23" name="Прямоугольник 22">
            <a:extLst>
              <a:ext uri="{FF2B5EF4-FFF2-40B4-BE49-F238E27FC236}">
                <a16:creationId xmlns:a16="http://schemas.microsoft.com/office/drawing/2014/main" xmlns="" id="{0DA6548E-29A2-2948-A11D-8C92B8648D82}"/>
              </a:ext>
            </a:extLst>
          </p:cNvPr>
          <p:cNvSpPr/>
          <p:nvPr/>
        </p:nvSpPr>
        <p:spPr>
          <a:xfrm>
            <a:off x="3847311" y="5842620"/>
            <a:ext cx="184731" cy="369332"/>
          </a:xfrm>
          <a:prstGeom prst="rect">
            <a:avLst/>
          </a:prstGeom>
        </p:spPr>
        <p:txBody>
          <a:bodyPr wrap="none">
            <a:spAutoFit/>
          </a:bodyPr>
          <a:lstStyle/>
          <a:p>
            <a:endParaRPr lang="ru-RU" dirty="0">
              <a:latin typeface="Times" pitchFamily="2" charset="0"/>
            </a:endParaRPr>
          </a:p>
        </p:txBody>
      </p:sp>
      <p:sp>
        <p:nvSpPr>
          <p:cNvPr id="13" name="Заголовок 3">
            <a:extLst>
              <a:ext uri="{FF2B5EF4-FFF2-40B4-BE49-F238E27FC236}">
                <a16:creationId xmlns:a16="http://schemas.microsoft.com/office/drawing/2014/main" xmlns="" id="{02BA0A94-D91B-B946-9634-B1514779D6B2}"/>
              </a:ext>
            </a:extLst>
          </p:cNvPr>
          <p:cNvSpPr txBox="1">
            <a:spLocks/>
          </p:cNvSpPr>
          <p:nvPr/>
        </p:nvSpPr>
        <p:spPr>
          <a:xfrm>
            <a:off x="713081" y="2117763"/>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err="1">
                <a:solidFill>
                  <a:srgbClr val="002060"/>
                </a:solidFill>
                <a:latin typeface="Century Gothic" panose="020B0502020202020204" pitchFamily="34" charset="0"/>
              </a:rPr>
              <a:t>Scikit</a:t>
            </a:r>
            <a:r>
              <a:rPr lang="en-US" sz="2400" b="1" dirty="0">
                <a:solidFill>
                  <a:srgbClr val="002060"/>
                </a:solidFill>
                <a:latin typeface="Century Gothic" panose="020B0502020202020204" pitchFamily="34" charset="0"/>
              </a:rPr>
              <a:t>-learn</a:t>
            </a:r>
            <a:endParaRPr lang="ru-RU" sz="2800" b="1" dirty="0">
              <a:solidFill>
                <a:srgbClr val="002060"/>
              </a:solidFill>
              <a:latin typeface="Century Gothic" panose="020B0502020202020204" pitchFamily="34" charset="0"/>
            </a:endParaRPr>
          </a:p>
        </p:txBody>
      </p:sp>
      <p:sp>
        <p:nvSpPr>
          <p:cNvPr id="2" name="Прямоугольник 1">
            <a:extLst>
              <a:ext uri="{FF2B5EF4-FFF2-40B4-BE49-F238E27FC236}">
                <a16:creationId xmlns:a16="http://schemas.microsoft.com/office/drawing/2014/main" xmlns="" id="{87F7D6EE-34B5-A343-A139-79E6B208A887}"/>
              </a:ext>
            </a:extLst>
          </p:cNvPr>
          <p:cNvSpPr/>
          <p:nvPr/>
        </p:nvSpPr>
        <p:spPr>
          <a:xfrm>
            <a:off x="729540" y="3175657"/>
            <a:ext cx="3398687" cy="2585323"/>
          </a:xfrm>
          <a:prstGeom prst="rect">
            <a:avLst/>
          </a:prstGeom>
        </p:spPr>
        <p:txBody>
          <a:bodyPr wrap="none">
            <a:spAutoFit/>
          </a:bodyPr>
          <a:lstStyle/>
          <a:p>
            <a:r>
              <a:rPr lang="en-US" b="1" dirty="0" err="1">
                <a:latin typeface="Century Gothic" panose="020B0502020202020204" pitchFamily="34" charset="0"/>
              </a:rPr>
              <a:t>sklearn.naive_bayes</a:t>
            </a:r>
            <a:r>
              <a:rPr lang="en-US" b="1" dirty="0">
                <a:latin typeface="Century Gothic" panose="020B0502020202020204" pitchFamily="34" charset="0"/>
              </a:rPr>
              <a:t>:</a:t>
            </a:r>
          </a:p>
          <a:p>
            <a:endParaRPr lang="en-US" b="1" dirty="0">
              <a:solidFill>
                <a:srgbClr val="212224"/>
              </a:solidFill>
              <a:latin typeface="Century Gothic" panose="020B0502020202020204" pitchFamily="34" charset="0"/>
            </a:endParaRPr>
          </a:p>
          <a:p>
            <a:pPr marL="285750" indent="-285750">
              <a:buFont typeface="Arial" panose="020B0604020202020204" pitchFamily="34" charset="0"/>
              <a:buChar char="•"/>
            </a:pPr>
            <a:r>
              <a:rPr lang="en-US" b="1" dirty="0">
                <a:solidFill>
                  <a:srgbClr val="212224"/>
                </a:solidFill>
                <a:latin typeface="Century Gothic" panose="020B0502020202020204" pitchFamily="34" charset="0"/>
              </a:rPr>
              <a:t>Gaussian Naive Bayes</a:t>
            </a:r>
          </a:p>
          <a:p>
            <a:pPr marL="285750" indent="-285750">
              <a:buFont typeface="Arial" panose="020B0604020202020204" pitchFamily="34" charset="0"/>
              <a:buChar char="•"/>
            </a:pPr>
            <a:endParaRPr lang="en-US" b="1" i="0" dirty="0">
              <a:solidFill>
                <a:srgbClr val="212224"/>
              </a:solidFill>
              <a:effectLst/>
              <a:latin typeface="Century Gothic" panose="020B0502020202020204" pitchFamily="34" charset="0"/>
            </a:endParaRPr>
          </a:p>
          <a:p>
            <a:pPr marL="285750" indent="-285750">
              <a:buFont typeface="Arial" panose="020B0604020202020204" pitchFamily="34" charset="0"/>
              <a:buChar char="•"/>
            </a:pPr>
            <a:r>
              <a:rPr lang="en-US" b="1" dirty="0">
                <a:latin typeface="Century Gothic" panose="020B0502020202020204" pitchFamily="34" charset="0"/>
              </a:rPr>
              <a:t>Multinomial Naive Bayes</a:t>
            </a:r>
          </a:p>
          <a:p>
            <a:pPr marL="285750" indent="-285750">
              <a:buFont typeface="Arial" panose="020B0604020202020204" pitchFamily="34" charset="0"/>
              <a:buChar char="•"/>
            </a:pPr>
            <a:endParaRPr lang="en-US" b="1" i="0" dirty="0">
              <a:solidFill>
                <a:srgbClr val="212224"/>
              </a:solidFill>
              <a:effectLst/>
              <a:latin typeface="Century Gothic" panose="020B0502020202020204" pitchFamily="34" charset="0"/>
            </a:endParaRPr>
          </a:p>
          <a:p>
            <a:pPr marL="285750" indent="-285750">
              <a:buFont typeface="Arial" panose="020B0604020202020204" pitchFamily="34" charset="0"/>
              <a:buChar char="•"/>
            </a:pPr>
            <a:r>
              <a:rPr lang="en-US" b="1" dirty="0">
                <a:latin typeface="Century Gothic" panose="020B0502020202020204" pitchFamily="34" charset="0"/>
              </a:rPr>
              <a:t>Complement Naive Bayes</a:t>
            </a:r>
          </a:p>
          <a:p>
            <a:pPr marL="285750" indent="-285750">
              <a:buFont typeface="Arial" panose="020B0604020202020204" pitchFamily="34" charset="0"/>
              <a:buChar char="•"/>
            </a:pPr>
            <a:endParaRPr lang="en-US" b="1" i="0" dirty="0">
              <a:solidFill>
                <a:srgbClr val="212224"/>
              </a:solidFill>
              <a:effectLst/>
              <a:latin typeface="Century Gothic" panose="020B0502020202020204" pitchFamily="34" charset="0"/>
            </a:endParaRPr>
          </a:p>
          <a:p>
            <a:pPr marL="285750" indent="-285750">
              <a:buFont typeface="Arial" panose="020B0604020202020204" pitchFamily="34" charset="0"/>
              <a:buChar char="•"/>
            </a:pPr>
            <a:r>
              <a:rPr lang="en-US" b="1" dirty="0">
                <a:latin typeface="Century Gothic" panose="020B0502020202020204" pitchFamily="34" charset="0"/>
              </a:rPr>
              <a:t>Bernoulli Naive Bayes</a:t>
            </a:r>
          </a:p>
        </p:txBody>
      </p:sp>
      <p:cxnSp>
        <p:nvCxnSpPr>
          <p:cNvPr id="6" name="Прямая со стрелкой 5">
            <a:extLst>
              <a:ext uri="{FF2B5EF4-FFF2-40B4-BE49-F238E27FC236}">
                <a16:creationId xmlns:a16="http://schemas.microsoft.com/office/drawing/2014/main" xmlns="" id="{A181004A-73D8-9B42-B881-18E775DF02FC}"/>
              </a:ext>
            </a:extLst>
          </p:cNvPr>
          <p:cNvCxnSpPr>
            <a:cxnSpLocks/>
          </p:cNvCxnSpPr>
          <p:nvPr/>
        </p:nvCxnSpPr>
        <p:spPr>
          <a:xfrm flipV="1">
            <a:off x="3847311" y="2885050"/>
            <a:ext cx="2395158" cy="97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xmlns="" id="{1F18F6C8-3D35-3F4C-8235-298E188BD589}"/>
              </a:ext>
            </a:extLst>
          </p:cNvPr>
          <p:cNvCxnSpPr>
            <a:cxnSpLocks/>
          </p:cNvCxnSpPr>
          <p:nvPr/>
        </p:nvCxnSpPr>
        <p:spPr>
          <a:xfrm flipV="1">
            <a:off x="4032042" y="4468318"/>
            <a:ext cx="2210427" cy="3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xmlns="" id="{1C765D6B-14F1-DC44-954F-848B9DD965D8}"/>
              </a:ext>
            </a:extLst>
          </p:cNvPr>
          <p:cNvCxnSpPr>
            <a:cxnSpLocks/>
          </p:cNvCxnSpPr>
          <p:nvPr/>
        </p:nvCxnSpPr>
        <p:spPr>
          <a:xfrm>
            <a:off x="3847311" y="5600964"/>
            <a:ext cx="2395158" cy="160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151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Группа 2"/>
          <p:cNvGrpSpPr/>
          <p:nvPr/>
        </p:nvGrpSpPr>
        <p:grpSpPr>
          <a:xfrm>
            <a:off x="2236424" y="1713815"/>
            <a:ext cx="7821975" cy="5144185"/>
            <a:chOff x="2587507" y="1791582"/>
            <a:chExt cx="7171220" cy="4707875"/>
          </a:xfrm>
        </p:grpSpPr>
        <p:pic>
          <p:nvPicPr>
            <p:cNvPr id="5" name="Рисунок 4">
              <a:extLst>
                <a:ext uri="{FF2B5EF4-FFF2-40B4-BE49-F238E27FC236}">
                  <a16:creationId xmlns:a16="http://schemas.microsoft.com/office/drawing/2014/main" xmlns="" id="{4FA671C0-F630-854E-9852-87D58DA4A32B}"/>
                </a:ext>
              </a:extLst>
            </p:cNvPr>
            <p:cNvPicPr>
              <a:picLocks noChangeAspect="1"/>
            </p:cNvPicPr>
            <p:nvPr/>
          </p:nvPicPr>
          <p:blipFill rotWithShape="1">
            <a:blip r:embed="rId2"/>
            <a:srcRect r="64022" b="54748"/>
            <a:stretch/>
          </p:blipFill>
          <p:spPr>
            <a:xfrm>
              <a:off x="2587507" y="1791582"/>
              <a:ext cx="2270929" cy="2344757"/>
            </a:xfrm>
            <a:prstGeom prst="rect">
              <a:avLst/>
            </a:prstGeom>
          </p:spPr>
        </p:pic>
        <p:pic>
          <p:nvPicPr>
            <p:cNvPr id="7" name="Рисунок 6">
              <a:extLst>
                <a:ext uri="{FF2B5EF4-FFF2-40B4-BE49-F238E27FC236}">
                  <a16:creationId xmlns:a16="http://schemas.microsoft.com/office/drawing/2014/main" xmlns="" id="{4FA671C0-F630-854E-9852-87D58DA4A32B}"/>
                </a:ext>
              </a:extLst>
            </p:cNvPr>
            <p:cNvPicPr>
              <a:picLocks noChangeAspect="1"/>
            </p:cNvPicPr>
            <p:nvPr/>
          </p:nvPicPr>
          <p:blipFill rotWithShape="1">
            <a:blip r:embed="rId2"/>
            <a:srcRect t="54394" r="31033"/>
            <a:stretch/>
          </p:blipFill>
          <p:spPr>
            <a:xfrm>
              <a:off x="3050218" y="4136339"/>
              <a:ext cx="4353117" cy="2363118"/>
            </a:xfrm>
            <a:prstGeom prst="rect">
              <a:avLst/>
            </a:prstGeom>
          </p:spPr>
        </p:pic>
        <p:pic>
          <p:nvPicPr>
            <p:cNvPr id="8" name="Рисунок 7">
              <a:extLst>
                <a:ext uri="{FF2B5EF4-FFF2-40B4-BE49-F238E27FC236}">
                  <a16:creationId xmlns:a16="http://schemas.microsoft.com/office/drawing/2014/main" xmlns="" id="{4FA671C0-F630-854E-9852-87D58DA4A32B}"/>
                </a:ext>
              </a:extLst>
            </p:cNvPr>
            <p:cNvPicPr>
              <a:picLocks noChangeAspect="1"/>
            </p:cNvPicPr>
            <p:nvPr/>
          </p:nvPicPr>
          <p:blipFill rotWithShape="1">
            <a:blip r:embed="rId2"/>
            <a:srcRect l="68967" t="45253" b="29446"/>
            <a:stretch/>
          </p:blipFill>
          <p:spPr>
            <a:xfrm>
              <a:off x="7546555" y="4164376"/>
              <a:ext cx="1958783" cy="1311007"/>
            </a:xfrm>
            <a:prstGeom prst="rect">
              <a:avLst/>
            </a:prstGeom>
          </p:spPr>
        </p:pic>
        <p:pic>
          <p:nvPicPr>
            <p:cNvPr id="9" name="Рисунок 8">
              <a:extLst>
                <a:ext uri="{FF2B5EF4-FFF2-40B4-BE49-F238E27FC236}">
                  <a16:creationId xmlns:a16="http://schemas.microsoft.com/office/drawing/2014/main" xmlns="" id="{4FA671C0-F630-854E-9852-87D58DA4A32B}"/>
                </a:ext>
              </a:extLst>
            </p:cNvPr>
            <p:cNvPicPr>
              <a:picLocks noChangeAspect="1"/>
            </p:cNvPicPr>
            <p:nvPr/>
          </p:nvPicPr>
          <p:blipFill rotWithShape="1">
            <a:blip r:embed="rId2"/>
            <a:srcRect l="60938" b="54748"/>
            <a:stretch/>
          </p:blipFill>
          <p:spPr>
            <a:xfrm>
              <a:off x="7293168" y="1791582"/>
              <a:ext cx="2465559" cy="2344757"/>
            </a:xfrm>
            <a:prstGeom prst="rect">
              <a:avLst/>
            </a:prstGeom>
          </p:spPr>
        </p:pic>
        <p:pic>
          <p:nvPicPr>
            <p:cNvPr id="10" name="Рисунок 9">
              <a:extLst>
                <a:ext uri="{FF2B5EF4-FFF2-40B4-BE49-F238E27FC236}">
                  <a16:creationId xmlns:a16="http://schemas.microsoft.com/office/drawing/2014/main" xmlns="" id="{4FA671C0-F630-854E-9852-87D58DA4A32B}"/>
                </a:ext>
              </a:extLst>
            </p:cNvPr>
            <p:cNvPicPr>
              <a:picLocks noChangeAspect="1"/>
            </p:cNvPicPr>
            <p:nvPr/>
          </p:nvPicPr>
          <p:blipFill rotWithShape="1">
            <a:blip r:embed="rId2"/>
            <a:srcRect l="39120" t="11349" r="41506" b="54748"/>
            <a:stretch/>
          </p:blipFill>
          <p:spPr>
            <a:xfrm>
              <a:off x="5519450" y="2236424"/>
              <a:ext cx="1222873" cy="1756696"/>
            </a:xfrm>
            <a:prstGeom prst="rect">
              <a:avLst/>
            </a:prstGeom>
          </p:spPr>
        </p:pic>
      </p:grpSp>
      <p:pic>
        <p:nvPicPr>
          <p:cNvPr id="6" name="Picture 2" descr="D:\Наташа\корел\сувалкина\презентация НЕЙРОНКИ\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4425" y="328664"/>
            <a:ext cx="9243151" cy="939698"/>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a:extLst>
              <a:ext uri="{FF2B5EF4-FFF2-40B4-BE49-F238E27FC236}">
                <a16:creationId xmlns:a16="http://schemas.microsoft.com/office/drawing/2014/main" xmlns="" id="{9055FCEB-A8D1-254A-8120-8E711FF3D6B8}"/>
              </a:ext>
            </a:extLst>
          </p:cNvPr>
          <p:cNvSpPr>
            <a:spLocks noGrp="1"/>
          </p:cNvSpPr>
          <p:nvPr>
            <p:ph type="ctrTitle"/>
          </p:nvPr>
        </p:nvSpPr>
        <p:spPr>
          <a:xfrm>
            <a:off x="1088524" y="219838"/>
            <a:ext cx="10014953" cy="947950"/>
          </a:xfrm>
        </p:spPr>
        <p:txBody>
          <a:bodyPr>
            <a:noAutofit/>
          </a:bodyPr>
          <a:lstStyle/>
          <a:p>
            <a:r>
              <a:rPr lang="ru-RU" sz="4000" b="1" dirty="0" smtClean="0">
                <a:solidFill>
                  <a:schemeClr val="bg1"/>
                </a:solidFill>
                <a:latin typeface="Century Gothic" panose="020B0502020202020204" pitchFamily="34" charset="0"/>
              </a:rPr>
              <a:t>КАТЕГОРИАЛЬНЫЕ ПРИЗНАКИ</a:t>
            </a:r>
            <a:endParaRPr lang="ru-RU" sz="4000" b="1" dirty="0">
              <a:solidFill>
                <a:schemeClr val="bg1"/>
              </a:solidFill>
              <a:latin typeface="Century Gothic" panose="020B0502020202020204" pitchFamily="34" charset="0"/>
            </a:endParaRPr>
          </a:p>
        </p:txBody>
      </p:sp>
      <p:sp>
        <p:nvSpPr>
          <p:cNvPr id="2" name="Прямоугольник 1"/>
          <p:cNvSpPr/>
          <p:nvPr/>
        </p:nvSpPr>
        <p:spPr>
          <a:xfrm>
            <a:off x="4476806" y="1257345"/>
            <a:ext cx="3238387" cy="523220"/>
          </a:xfrm>
          <a:prstGeom prst="rect">
            <a:avLst/>
          </a:prstGeom>
        </p:spPr>
        <p:txBody>
          <a:bodyPr wrap="none">
            <a:spAutoFit/>
          </a:bodyPr>
          <a:lstStyle/>
          <a:p>
            <a:pPr algn="ctr"/>
            <a:r>
              <a:rPr lang="en-US" sz="2800" b="1" dirty="0">
                <a:solidFill>
                  <a:srgbClr val="00B0F0"/>
                </a:solidFill>
                <a:latin typeface="Century Gothic" panose="020B0502020202020204" pitchFamily="34" charset="0"/>
              </a:rPr>
              <a:t>One-Hot Encoder</a:t>
            </a:r>
            <a:endParaRPr lang="ru-RU" sz="2800" b="1" dirty="0">
              <a:solidFill>
                <a:srgbClr val="00B0F0"/>
              </a:solidFill>
            </a:endParaRPr>
          </a:p>
        </p:txBody>
      </p:sp>
    </p:spTree>
    <p:extLst>
      <p:ext uri="{BB962C8B-B14F-4D97-AF65-F5344CB8AC3E}">
        <p14:creationId xmlns:p14="http://schemas.microsoft.com/office/powerpoint/2010/main" val="180949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кругленный прямоугольник 9"/>
          <p:cNvSpPr/>
          <p:nvPr/>
        </p:nvSpPr>
        <p:spPr>
          <a:xfrm>
            <a:off x="1243988" y="572373"/>
            <a:ext cx="9704024" cy="84570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074" name="Picture 2" descr="D:\Наташа\корел\сувалкина\презентация НЕЙРОНКИ\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054" y="5253504"/>
            <a:ext cx="8727610" cy="807006"/>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3">
            <a:extLst>
              <a:ext uri="{FF2B5EF4-FFF2-40B4-BE49-F238E27FC236}">
                <a16:creationId xmlns:a16="http://schemas.microsoft.com/office/drawing/2014/main" xmlns="" id="{7D9FF6B0-1019-DC48-9E7C-26A0D4556C88}"/>
              </a:ext>
            </a:extLst>
          </p:cNvPr>
          <p:cNvSpPr txBox="1">
            <a:spLocks/>
          </p:cNvSpPr>
          <p:nvPr/>
        </p:nvSpPr>
        <p:spPr>
          <a:xfrm>
            <a:off x="1246138" y="1566857"/>
            <a:ext cx="9073115" cy="11212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u-RU" sz="2400" dirty="0">
                <a:latin typeface="Century Gothic" panose="020B0502020202020204" pitchFamily="34" charset="0"/>
              </a:rPr>
              <a:t>Как быть с такими признаками, например, как</a:t>
            </a:r>
            <a:r>
              <a:rPr lang="ru-RU" sz="2400" dirty="0" smtClean="0">
                <a:latin typeface="Century Gothic" panose="020B0502020202020204" pitchFamily="34" charset="0"/>
              </a:rPr>
              <a:t>:</a:t>
            </a:r>
            <a:endParaRPr lang="ru-RU" sz="2400" dirty="0">
              <a:latin typeface="Century Gothic" panose="020B0502020202020204" pitchFamily="34" charset="0"/>
            </a:endParaRPr>
          </a:p>
        </p:txBody>
      </p:sp>
      <p:sp>
        <p:nvSpPr>
          <p:cNvPr id="2" name="Прямоугольник 1">
            <a:extLst>
              <a:ext uri="{FF2B5EF4-FFF2-40B4-BE49-F238E27FC236}">
                <a16:creationId xmlns:a16="http://schemas.microsoft.com/office/drawing/2014/main" xmlns="" id="{F9F84A21-32A9-934F-B40C-3557B7062D0E}"/>
              </a:ext>
            </a:extLst>
          </p:cNvPr>
          <p:cNvSpPr/>
          <p:nvPr/>
        </p:nvSpPr>
        <p:spPr>
          <a:xfrm>
            <a:off x="2517135" y="5304467"/>
            <a:ext cx="7157729" cy="584775"/>
          </a:xfrm>
          <a:prstGeom prst="rect">
            <a:avLst/>
          </a:prstGeom>
        </p:spPr>
        <p:txBody>
          <a:bodyPr wrap="none">
            <a:spAutoFit/>
          </a:bodyPr>
          <a:lstStyle/>
          <a:p>
            <a:pPr algn="ctr"/>
            <a:r>
              <a:rPr lang="en-US" sz="3200" b="1" dirty="0">
                <a:solidFill>
                  <a:srgbClr val="00B0F0"/>
                </a:solidFill>
                <a:latin typeface="Century Gothic" panose="020B0502020202020204" pitchFamily="34" charset="0"/>
              </a:rPr>
              <a:t>Label Encoder</a:t>
            </a:r>
            <a:r>
              <a:rPr lang="ru-RU" sz="3200" b="1" dirty="0">
                <a:solidFill>
                  <a:srgbClr val="00B0F0"/>
                </a:solidFill>
                <a:latin typeface="Century Gothic" panose="020B0502020202020204" pitchFamily="34" charset="0"/>
              </a:rPr>
              <a:t> + </a:t>
            </a:r>
            <a:r>
              <a:rPr lang="en-US" sz="3200" b="1" dirty="0">
                <a:solidFill>
                  <a:srgbClr val="00B0F0"/>
                </a:solidFill>
                <a:latin typeface="Century Gothic" panose="020B0502020202020204" pitchFamily="34" charset="0"/>
              </a:rPr>
              <a:t>One-Hot Encoder</a:t>
            </a:r>
            <a:r>
              <a:rPr lang="ru-RU" sz="3200" b="1" dirty="0">
                <a:solidFill>
                  <a:srgbClr val="00B0F0"/>
                </a:solidFill>
                <a:latin typeface="Century Gothic" panose="020B0502020202020204" pitchFamily="34" charset="0"/>
              </a:rPr>
              <a:t>!</a:t>
            </a:r>
          </a:p>
        </p:txBody>
      </p:sp>
      <p:sp>
        <p:nvSpPr>
          <p:cNvPr id="8" name="Заголовок 3">
            <a:extLst>
              <a:ext uri="{FF2B5EF4-FFF2-40B4-BE49-F238E27FC236}">
                <a16:creationId xmlns:a16="http://schemas.microsoft.com/office/drawing/2014/main" xmlns="" id="{9055FCEB-A8D1-254A-8120-8E711FF3D6B8}"/>
              </a:ext>
            </a:extLst>
          </p:cNvPr>
          <p:cNvSpPr txBox="1">
            <a:spLocks/>
          </p:cNvSpPr>
          <p:nvPr/>
        </p:nvSpPr>
        <p:spPr>
          <a:xfrm>
            <a:off x="1088524" y="374074"/>
            <a:ext cx="10014953"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dirty="0" smtClean="0">
                <a:solidFill>
                  <a:schemeClr val="bg1"/>
                </a:solidFill>
                <a:latin typeface="Century Gothic" panose="020B0502020202020204" pitchFamily="34" charset="0"/>
              </a:rPr>
              <a:t>КАТЕГОРИАЛЬНЫЕ ПРИЗНАКИ</a:t>
            </a:r>
            <a:endParaRPr lang="ru-RU" sz="4000" dirty="0">
              <a:solidFill>
                <a:schemeClr val="bg1"/>
              </a:solidFill>
              <a:latin typeface="Century Gothic" panose="020B0502020202020204" pitchFamily="34" charset="0"/>
            </a:endParaRPr>
          </a:p>
        </p:txBody>
      </p:sp>
      <p:sp>
        <p:nvSpPr>
          <p:cNvPr id="5" name="Прямоугольник 4"/>
          <p:cNvSpPr/>
          <p:nvPr/>
        </p:nvSpPr>
        <p:spPr>
          <a:xfrm>
            <a:off x="1655910" y="2921690"/>
            <a:ext cx="9860098" cy="1661993"/>
          </a:xfrm>
          <a:prstGeom prst="rect">
            <a:avLst/>
          </a:prstGeom>
        </p:spPr>
        <p:txBody>
          <a:bodyPr wrap="square">
            <a:spAutoFit/>
          </a:bodyPr>
          <a:lstStyle/>
          <a:p>
            <a:pPr>
              <a:spcAft>
                <a:spcPts val="1800"/>
              </a:spcAft>
            </a:pPr>
            <a:r>
              <a:rPr lang="ru-RU" sz="2400" dirty="0">
                <a:latin typeface="Century Gothic" panose="020B0502020202020204" pitchFamily="34" charset="0"/>
              </a:rPr>
              <a:t>степень качества объекта (дешевый, средний, дорогой)</a:t>
            </a:r>
            <a:r>
              <a:rPr lang="en-US" sz="2400" dirty="0">
                <a:latin typeface="Century Gothic" panose="020B0502020202020204" pitchFamily="34" charset="0"/>
              </a:rPr>
              <a:t>;</a:t>
            </a:r>
          </a:p>
          <a:p>
            <a:pPr>
              <a:spcAft>
                <a:spcPts val="1800"/>
              </a:spcAft>
            </a:pPr>
            <a:r>
              <a:rPr lang="ru-RU" sz="2400" dirty="0">
                <a:latin typeface="Century Gothic" panose="020B0502020202020204" pitchFamily="34" charset="0"/>
              </a:rPr>
              <a:t>размерность объекта (короткий, средний, длинный)</a:t>
            </a:r>
            <a:r>
              <a:rPr lang="en-US" sz="2400" dirty="0">
                <a:latin typeface="Century Gothic" panose="020B0502020202020204" pitchFamily="34" charset="0"/>
              </a:rPr>
              <a:t>;</a:t>
            </a:r>
          </a:p>
          <a:p>
            <a:pPr>
              <a:spcAft>
                <a:spcPts val="1800"/>
              </a:spcAft>
            </a:pPr>
            <a:r>
              <a:rPr lang="ru-RU" sz="2400" dirty="0">
                <a:latin typeface="Century Gothic" panose="020B0502020202020204" pitchFamily="34" charset="0"/>
              </a:rPr>
              <a:t>иерархическая </a:t>
            </a:r>
            <a:r>
              <a:rPr lang="ru-RU" sz="2400" dirty="0" err="1">
                <a:latin typeface="Century Gothic" panose="020B0502020202020204" pitchFamily="34" charset="0"/>
              </a:rPr>
              <a:t>категориальность</a:t>
            </a:r>
            <a:r>
              <a:rPr lang="ru-RU" sz="2400" dirty="0">
                <a:latin typeface="Century Gothic" panose="020B0502020202020204" pitchFamily="34" charset="0"/>
              </a:rPr>
              <a:t>?</a:t>
            </a:r>
            <a:endParaRPr lang="ru-RU" sz="2400" dirty="0">
              <a:latin typeface="Century Gothic" panose="020B0502020202020204" pitchFamily="34" charset="0"/>
            </a:endParaRPr>
          </a:p>
        </p:txBody>
      </p:sp>
      <p:grpSp>
        <p:nvGrpSpPr>
          <p:cNvPr id="9" name="Группа 8"/>
          <p:cNvGrpSpPr/>
          <p:nvPr/>
        </p:nvGrpSpPr>
        <p:grpSpPr>
          <a:xfrm>
            <a:off x="1358458" y="3112193"/>
            <a:ext cx="144000" cy="1354303"/>
            <a:chOff x="2071173" y="3112193"/>
            <a:chExt cx="144000" cy="1354303"/>
          </a:xfrm>
        </p:grpSpPr>
        <p:pic>
          <p:nvPicPr>
            <p:cNvPr id="12" name="Picture 2" descr="D:\Наташа\корел\2018\сувалкина\перезентация НЕЙРОНКИ\3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1173" y="3112193"/>
              <a:ext cx="144000" cy="144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Наташа\корел\2018\сувалкина\перезентация НЕЙРОНКИ\3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1173" y="3713736"/>
              <a:ext cx="144000" cy="144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Наташа\корел\2018\сувалкина\перезентация НЕЙРОНКИ\3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1173" y="4322495"/>
              <a:ext cx="144000" cy="1440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789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Наташа\корел\2018\сувалкина\сэндпульс\элементы\кисть1.png"/>
          <p:cNvPicPr>
            <a:picLocks noChangeAspect="1" noChangeArrowheads="1"/>
          </p:cNvPicPr>
          <p:nvPr/>
        </p:nvPicPr>
        <p:blipFill rotWithShape="1">
          <a:blip r:embed="rId2">
            <a:extLst>
              <a:ext uri="{28A0092B-C50C-407E-A947-70E740481C1C}">
                <a14:useLocalDpi xmlns:a14="http://schemas.microsoft.com/office/drawing/2010/main" val="0"/>
              </a:ext>
            </a:extLst>
          </a:blip>
          <a:srcRect l="7710" t="13866" r="9067"/>
          <a:stretch/>
        </p:blipFill>
        <p:spPr bwMode="auto">
          <a:xfrm rot="5400000">
            <a:off x="5647066" y="291028"/>
            <a:ext cx="6857998" cy="6275947"/>
          </a:xfrm>
          <a:prstGeom prst="rect">
            <a:avLst/>
          </a:prstGeom>
          <a:noFill/>
          <a:extLst>
            <a:ext uri="{909E8E84-426E-40DD-AFC4-6F175D3DCCD1}">
              <a14:hiddenFill xmlns:a14="http://schemas.microsoft.com/office/drawing/2010/main">
                <a:solidFill>
                  <a:srgbClr val="FFFFFF"/>
                </a:solidFill>
              </a14:hiddenFill>
            </a:ext>
          </a:extLst>
        </p:spPr>
      </p:pic>
      <p:sp>
        <p:nvSpPr>
          <p:cNvPr id="4" name="Заголовок 3">
            <a:extLst>
              <a:ext uri="{FF2B5EF4-FFF2-40B4-BE49-F238E27FC236}">
                <a16:creationId xmlns:a16="http://schemas.microsoft.com/office/drawing/2014/main" xmlns="" id="{9055FCEB-A8D1-254A-8120-8E711FF3D6B8}"/>
              </a:ext>
            </a:extLst>
          </p:cNvPr>
          <p:cNvSpPr>
            <a:spLocks noGrp="1"/>
          </p:cNvSpPr>
          <p:nvPr>
            <p:ph type="ctrTitle"/>
          </p:nvPr>
        </p:nvSpPr>
        <p:spPr>
          <a:xfrm>
            <a:off x="495759" y="638478"/>
            <a:ext cx="6613602" cy="1240827"/>
          </a:xfrm>
        </p:spPr>
        <p:txBody>
          <a:bodyPr>
            <a:noAutofit/>
          </a:bodyPr>
          <a:lstStyle/>
          <a:p>
            <a:pPr algn="l">
              <a:lnSpc>
                <a:spcPct val="110000"/>
              </a:lnSpc>
            </a:pPr>
            <a:r>
              <a:rPr lang="ru-RU" sz="4400" b="1" dirty="0" smtClean="0">
                <a:solidFill>
                  <a:srgbClr val="002060"/>
                </a:solidFill>
                <a:latin typeface="Century Gothic" panose="020B0502020202020204" pitchFamily="34" charset="0"/>
              </a:rPr>
              <a:t>МЕТРИКИ БИНАРНОЙ КЛАССИФИКАЦИИ</a:t>
            </a:r>
            <a:endParaRPr lang="ru-RU" sz="4400" b="1" dirty="0">
              <a:solidFill>
                <a:srgbClr val="002060"/>
              </a:solidFill>
              <a:latin typeface="Century Gothic" panose="020B0502020202020204" pitchFamily="34" charset="0"/>
            </a:endParaRPr>
          </a:p>
        </p:txBody>
      </p:sp>
      <p:pic>
        <p:nvPicPr>
          <p:cNvPr id="4098" name="Picture 2" descr="D:\Наташа\корел\сувалкина\презентация НЕЙРОНКИ\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895" y="2511845"/>
            <a:ext cx="4331373" cy="341159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Наташа\корел\сувалкина\презентация НЕЙРОНКИ\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93" y="2511845"/>
            <a:ext cx="6224482" cy="3540122"/>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517793" y="1888561"/>
            <a:ext cx="3100529" cy="523220"/>
          </a:xfrm>
          <a:prstGeom prst="rect">
            <a:avLst/>
          </a:prstGeom>
        </p:spPr>
        <p:txBody>
          <a:bodyPr wrap="none">
            <a:spAutoFit/>
          </a:bodyPr>
          <a:lstStyle/>
          <a:p>
            <a:r>
              <a:rPr lang="en-US" sz="2800" b="1" dirty="0">
                <a:solidFill>
                  <a:srgbClr val="00B0F0"/>
                </a:solidFill>
                <a:latin typeface="Century Gothic" panose="020B0502020202020204" pitchFamily="34" charset="0"/>
              </a:rPr>
              <a:t>Confusion matrix</a:t>
            </a:r>
            <a:endParaRPr lang="ru-RU" sz="2800" b="1" dirty="0">
              <a:solidFill>
                <a:srgbClr val="00B0F0"/>
              </a:solidFill>
            </a:endParaRPr>
          </a:p>
        </p:txBody>
      </p:sp>
    </p:spTree>
    <p:extLst>
      <p:ext uri="{BB962C8B-B14F-4D97-AF65-F5344CB8AC3E}">
        <p14:creationId xmlns:p14="http://schemas.microsoft.com/office/powerpoint/2010/main" val="763884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Наташа\корел\сувалкина\презентация НЕЙРОНКИ\9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1161" y="1126225"/>
            <a:ext cx="5431316" cy="7650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xmlns="" id="{0664734C-954C-A74F-8E98-697968328B44}"/>
                  </a:ext>
                </a:extLst>
              </p:cNvPr>
              <p:cNvSpPr/>
              <p:nvPr/>
            </p:nvSpPr>
            <p:spPr>
              <a:xfrm>
                <a:off x="9299782" y="4112816"/>
                <a:ext cx="982192" cy="1200329"/>
              </a:xfrm>
              <a:prstGeom prst="rect">
                <a:avLst/>
              </a:prstGeom>
            </p:spPr>
            <p:txBody>
              <a:bodyPr wrap="none">
                <a:spAutoFit/>
              </a:bodyPr>
              <a:lstStyle/>
              <a:p>
                <a:pPr algn="ctr"/>
                <a14:m>
                  <m:oMath xmlns:m="http://schemas.openxmlformats.org/officeDocument/2006/math">
                    <m:r>
                      <a:rPr lang="en-US" i="1" smtClean="0">
                        <a:latin typeface="Cambria Math" panose="02040503050406030204" pitchFamily="18" charset="0"/>
                      </a:rPr>
                      <m:t>𝑇</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b="0" i="1" dirty="0">
                    <a:latin typeface="Cambria Math" panose="02040503050406030204" pitchFamily="18" charset="0"/>
                  </a:rPr>
                  <a:t> </a:t>
                </a:r>
                <a:r>
                  <a:rPr lang="en-US" b="0" dirty="0">
                    <a:latin typeface="Cambria Math" panose="02040503050406030204" pitchFamily="18" charset="0"/>
                  </a:rPr>
                  <a:t>3</a:t>
                </a: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r>
                        <a:rPr lang="en-US" b="0" i="1" smtClean="0">
                          <a:latin typeface="Cambria Math" panose="02040503050406030204" pitchFamily="18" charset="0"/>
                        </a:rPr>
                        <m:t>𝑁</m:t>
                      </m:r>
                      <m:r>
                        <a:rPr lang="en-US" b="0" i="1" smtClean="0">
                          <a:latin typeface="Cambria Math" panose="02040503050406030204" pitchFamily="18" charset="0"/>
                        </a:rPr>
                        <m:t>=3</m:t>
                      </m:r>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r>
                        <a:rPr lang="en-US" b="0" i="1" smtClean="0">
                          <a:latin typeface="Cambria Math" panose="02040503050406030204" pitchFamily="18" charset="0"/>
                        </a:rPr>
                        <m:t>=2</m:t>
                      </m:r>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𝐹𝑁</m:t>
                      </m:r>
                      <m:r>
                        <a:rPr lang="en-US" b="0" i="1" smtClean="0">
                          <a:latin typeface="Cambria Math" panose="02040503050406030204" pitchFamily="18" charset="0"/>
                        </a:rPr>
                        <m:t>=2</m:t>
                      </m:r>
                    </m:oMath>
                  </m:oMathPara>
                </a14:m>
                <a:endParaRPr lang="ru-RU" dirty="0"/>
              </a:p>
            </p:txBody>
          </p:sp>
        </mc:Choice>
        <mc:Fallback>
          <p:sp>
            <p:nvSpPr>
              <p:cNvPr id="8" name="Прямоугольник 7">
                <a:extLst>
                  <a:ext uri="{FF2B5EF4-FFF2-40B4-BE49-F238E27FC236}">
                    <a16:creationId xmlns:a16="http://schemas.microsoft.com/office/drawing/2014/main" xmlns:a14="http://schemas.microsoft.com/office/drawing/2010/main" xmlns="" id="{0664734C-954C-A74F-8E98-697968328B44}"/>
                  </a:ext>
                </a:extLst>
              </p:cNvPr>
              <p:cNvSpPr>
                <a:spLocks noRot="1" noChangeAspect="1" noMove="1" noResize="1" noEditPoints="1" noAdjustHandles="1" noChangeArrowheads="1" noChangeShapeType="1" noTextEdit="1"/>
              </p:cNvSpPr>
              <p:nvPr/>
            </p:nvSpPr>
            <p:spPr>
              <a:xfrm>
                <a:off x="9299782" y="4112816"/>
                <a:ext cx="982192" cy="1200329"/>
              </a:xfrm>
              <a:prstGeom prst="rect">
                <a:avLst/>
              </a:prstGeom>
              <a:blipFill rotWithShape="1">
                <a:blip r:embed="rId3"/>
                <a:stretch>
                  <a:fillRect t="-3046"/>
                </a:stretch>
              </a:blipFill>
            </p:spPr>
            <p:txBody>
              <a:bodyPr/>
              <a:lstStyle/>
              <a:p>
                <a:r>
                  <a:rPr lang="ru-RU">
                    <a:noFill/>
                  </a:rPr>
                  <a:t> </a:t>
                </a:r>
              </a:p>
            </p:txBody>
          </p:sp>
        </mc:Fallback>
      </mc:AlternateContent>
      <p:graphicFrame>
        <p:nvGraphicFramePr>
          <p:cNvPr id="9" name="Таблица 8">
            <a:extLst>
              <a:ext uri="{FF2B5EF4-FFF2-40B4-BE49-F238E27FC236}">
                <a16:creationId xmlns:a16="http://schemas.microsoft.com/office/drawing/2014/main" xmlns="" id="{9BBE2C3C-EED6-7D4D-98DF-BB629A52146A}"/>
              </a:ext>
            </a:extLst>
          </p:cNvPr>
          <p:cNvGraphicFramePr>
            <a:graphicFrameLocks noGrp="1"/>
          </p:cNvGraphicFramePr>
          <p:nvPr>
            <p:extLst>
              <p:ext uri="{D42A27DB-BD31-4B8C-83A1-F6EECF244321}">
                <p14:modId xmlns:p14="http://schemas.microsoft.com/office/powerpoint/2010/main" val="3289708271"/>
              </p:ext>
            </p:extLst>
          </p:nvPr>
        </p:nvGraphicFramePr>
        <p:xfrm>
          <a:off x="3773292" y="4199386"/>
          <a:ext cx="5029185" cy="1112520"/>
        </p:xfrm>
        <a:graphic>
          <a:graphicData uri="http://schemas.openxmlformats.org/drawingml/2006/table">
            <a:tbl>
              <a:tblPr firstRow="1" bandRow="1">
                <a:tableStyleId>{7DF18680-E054-41AD-8BC1-D1AEF772440D}</a:tableStyleId>
              </a:tblPr>
              <a:tblGrid>
                <a:gridCol w="1905973">
                  <a:extLst>
                    <a:ext uri="{9D8B030D-6E8A-4147-A177-3AD203B41FA5}">
                      <a16:colId xmlns:a16="http://schemas.microsoft.com/office/drawing/2014/main" xmlns="" val="2261427172"/>
                    </a:ext>
                  </a:extLst>
                </a:gridCol>
                <a:gridCol w="1116280">
                  <a:extLst>
                    <a:ext uri="{9D8B030D-6E8A-4147-A177-3AD203B41FA5}">
                      <a16:colId xmlns:a16="http://schemas.microsoft.com/office/drawing/2014/main" xmlns="" val="36714474"/>
                    </a:ext>
                  </a:extLst>
                </a:gridCol>
                <a:gridCol w="2006932">
                  <a:extLst>
                    <a:ext uri="{9D8B030D-6E8A-4147-A177-3AD203B41FA5}">
                      <a16:colId xmlns:a16="http://schemas.microsoft.com/office/drawing/2014/main" xmlns="" val="3705875775"/>
                    </a:ext>
                  </a:extLst>
                </a:gridCol>
              </a:tblGrid>
              <a:tr h="370840">
                <a:tc>
                  <a:txBody>
                    <a:bodyPr/>
                    <a:lstStyle/>
                    <a:p>
                      <a:pPr algn="ctr"/>
                      <a:r>
                        <a:rPr lang="en-US" dirty="0"/>
                        <a:t>Actual\Prediction</a:t>
                      </a:r>
                      <a:endParaRPr lang="ru-RU" dirty="0"/>
                    </a:p>
                  </a:txBody>
                  <a:tcPr/>
                </a:tc>
                <a:tc>
                  <a:txBody>
                    <a:bodyPr/>
                    <a:lstStyle/>
                    <a:p>
                      <a:pPr algn="ctr"/>
                      <a:r>
                        <a:rPr lang="en-US" dirty="0"/>
                        <a:t>Positive</a:t>
                      </a:r>
                      <a:endParaRPr lang="ru-RU" dirty="0"/>
                    </a:p>
                  </a:txBody>
                  <a:tcPr/>
                </a:tc>
                <a:tc>
                  <a:txBody>
                    <a:bodyPr/>
                    <a:lstStyle/>
                    <a:p>
                      <a:pPr algn="ctr"/>
                      <a:r>
                        <a:rPr lang="en-US" dirty="0"/>
                        <a:t>Negative</a:t>
                      </a:r>
                      <a:endParaRPr lang="ru-RU" dirty="0"/>
                    </a:p>
                  </a:txBody>
                  <a:tcPr/>
                </a:tc>
                <a:extLst>
                  <a:ext uri="{0D108BD9-81ED-4DB2-BD59-A6C34878D82A}">
                    <a16:rowId xmlns:a16="http://schemas.microsoft.com/office/drawing/2014/main" xmlns="" val="1040305315"/>
                  </a:ext>
                </a:extLst>
              </a:tr>
              <a:tr h="370840">
                <a:tc>
                  <a:txBody>
                    <a:bodyPr/>
                    <a:lstStyle/>
                    <a:p>
                      <a:pPr algn="ctr"/>
                      <a:r>
                        <a:rPr lang="en-US" dirty="0"/>
                        <a:t>Positive</a:t>
                      </a:r>
                      <a:endParaRPr lang="ru-RU" dirty="0">
                        <a:solidFill>
                          <a:srgbClr val="002060"/>
                        </a:solidFill>
                      </a:endParaRPr>
                    </a:p>
                  </a:txBody>
                  <a:tcPr/>
                </a:tc>
                <a:tc>
                  <a:txBody>
                    <a:bodyPr/>
                    <a:lstStyle/>
                    <a:p>
                      <a:pPr algn="ctr"/>
                      <a:r>
                        <a:rPr lang="en-US" dirty="0"/>
                        <a:t>3</a:t>
                      </a:r>
                      <a:endParaRPr lang="ru-RU" dirty="0"/>
                    </a:p>
                  </a:txBody>
                  <a:tcPr/>
                </a:tc>
                <a:tc>
                  <a:txBody>
                    <a:bodyPr/>
                    <a:lstStyle/>
                    <a:p>
                      <a:pPr algn="ctr"/>
                      <a:r>
                        <a:rPr lang="en-US" dirty="0"/>
                        <a:t>2</a:t>
                      </a:r>
                      <a:endParaRPr lang="ru-RU" dirty="0"/>
                    </a:p>
                  </a:txBody>
                  <a:tcPr/>
                </a:tc>
                <a:extLst>
                  <a:ext uri="{0D108BD9-81ED-4DB2-BD59-A6C34878D82A}">
                    <a16:rowId xmlns:a16="http://schemas.microsoft.com/office/drawing/2014/main" xmlns="" val="1410635173"/>
                  </a:ext>
                </a:extLst>
              </a:tr>
              <a:tr h="370840">
                <a:tc>
                  <a:txBody>
                    <a:bodyPr/>
                    <a:lstStyle/>
                    <a:p>
                      <a:pPr algn="ctr"/>
                      <a:r>
                        <a:rPr lang="en-US" dirty="0"/>
                        <a:t>Negative</a:t>
                      </a:r>
                      <a:endParaRPr lang="ru-RU" dirty="0">
                        <a:solidFill>
                          <a:srgbClr val="002060"/>
                        </a:solidFill>
                      </a:endParaRPr>
                    </a:p>
                  </a:txBody>
                  <a:tcPr/>
                </a:tc>
                <a:tc>
                  <a:txBody>
                    <a:bodyPr/>
                    <a:lstStyle/>
                    <a:p>
                      <a:pPr algn="ctr"/>
                      <a:r>
                        <a:rPr lang="en-US" dirty="0"/>
                        <a:t>2</a:t>
                      </a:r>
                      <a:endParaRPr lang="ru-RU" dirty="0"/>
                    </a:p>
                  </a:txBody>
                  <a:tcPr/>
                </a:tc>
                <a:tc>
                  <a:txBody>
                    <a:bodyPr/>
                    <a:lstStyle/>
                    <a:p>
                      <a:pPr algn="ctr"/>
                      <a:r>
                        <a:rPr lang="en-US" dirty="0"/>
                        <a:t>3</a:t>
                      </a:r>
                      <a:endParaRPr lang="ru-RU" dirty="0"/>
                    </a:p>
                  </a:txBody>
                  <a:tcPr/>
                </a:tc>
                <a:extLst>
                  <a:ext uri="{0D108BD9-81ED-4DB2-BD59-A6C34878D82A}">
                    <a16:rowId xmlns:a16="http://schemas.microsoft.com/office/drawing/2014/main" xmlns="" val="1499304077"/>
                  </a:ext>
                </a:extLst>
              </a:tr>
            </a:tbl>
          </a:graphicData>
        </a:graphic>
      </p:graphicFrame>
      <p:sp>
        <p:nvSpPr>
          <p:cNvPr id="10" name="Заголовок 3">
            <a:extLst>
              <a:ext uri="{FF2B5EF4-FFF2-40B4-BE49-F238E27FC236}">
                <a16:creationId xmlns:a16="http://schemas.microsoft.com/office/drawing/2014/main" xmlns="" id="{F7C09C44-7AAA-6F43-83A5-3F06BC4739FC}"/>
              </a:ext>
            </a:extLst>
          </p:cNvPr>
          <p:cNvSpPr txBox="1">
            <a:spLocks/>
          </p:cNvSpPr>
          <p:nvPr/>
        </p:nvSpPr>
        <p:spPr>
          <a:xfrm>
            <a:off x="4366984" y="3587904"/>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rgbClr val="002060"/>
                </a:solidFill>
                <a:latin typeface="Century Gothic" panose="020B0502020202020204" pitchFamily="34" charset="0"/>
              </a:rPr>
              <a:t>Confusion matrix</a:t>
            </a:r>
            <a:endParaRPr lang="ru-RU" sz="2400" dirty="0">
              <a:solidFill>
                <a:srgbClr val="002060"/>
              </a:solidFill>
              <a:latin typeface="Century Gothic" panose="020B0502020202020204" pitchFamily="34" charset="0"/>
            </a:endParaRPr>
          </a:p>
        </p:txBody>
      </p:sp>
      <p:sp>
        <p:nvSpPr>
          <p:cNvPr id="12"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b="1" dirty="0" smtClean="0">
                <a:solidFill>
                  <a:srgbClr val="00B0F0"/>
                </a:solidFill>
                <a:latin typeface="Century Gothic" panose="020B0502020202020204" pitchFamily="34" charset="0"/>
              </a:rPr>
              <a:t>МЕТРИКИ БИНАРНОЙ КЛАССИФИКАЦИИ </a:t>
            </a:r>
            <a:endParaRPr lang="ru-RU" sz="4000" b="1" dirty="0">
              <a:solidFill>
                <a:srgbClr val="00B0F0"/>
              </a:solidFill>
              <a:latin typeface="Century Gothic" panose="020B0502020202020204" pitchFamily="34" charset="0"/>
            </a:endParaRPr>
          </a:p>
        </p:txBody>
      </p:sp>
      <p:sp>
        <p:nvSpPr>
          <p:cNvPr id="13" name="Прямоугольник 12"/>
          <p:cNvSpPr/>
          <p:nvPr/>
        </p:nvSpPr>
        <p:spPr>
          <a:xfrm>
            <a:off x="4128955" y="1178805"/>
            <a:ext cx="3934090" cy="646331"/>
          </a:xfrm>
          <a:prstGeom prst="rect">
            <a:avLst/>
          </a:prstGeom>
        </p:spPr>
        <p:txBody>
          <a:bodyPr wrap="none">
            <a:spAutoFit/>
          </a:bodyPr>
          <a:lstStyle/>
          <a:p>
            <a:pPr algn="ctr"/>
            <a:r>
              <a:rPr lang="en-US" sz="3600" b="1" dirty="0">
                <a:solidFill>
                  <a:schemeClr val="bg1"/>
                </a:solidFill>
                <a:latin typeface="Century Gothic" panose="020B0502020202020204" pitchFamily="34" charset="0"/>
              </a:rPr>
              <a:t>Confusion matrix</a:t>
            </a:r>
            <a:endParaRPr lang="ru-RU" sz="3600" b="1" dirty="0">
              <a:solidFill>
                <a:schemeClr val="bg1"/>
              </a:solidFill>
            </a:endParaRPr>
          </a:p>
        </p:txBody>
      </p:sp>
      <p:pic>
        <p:nvPicPr>
          <p:cNvPr id="14" name="Picture 2" descr="D:\Наташа\корел\сувалкина\презентация НЕЙРОНКИ\62.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93" t="52988" r="4919"/>
          <a:stretch/>
        </p:blipFill>
        <p:spPr bwMode="auto">
          <a:xfrm flipH="1" flipV="1">
            <a:off x="0" y="4035552"/>
            <a:ext cx="12192000" cy="28224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16" name="Таблица 15">
                <a:extLst>
                  <a:ext uri="{FF2B5EF4-FFF2-40B4-BE49-F238E27FC236}">
                    <a16:creationId xmlns:a16="http://schemas.microsoft.com/office/drawing/2014/main" xmlns="" id="{9BBE2C3C-EED6-7D4D-98DF-BB629A52146A}"/>
                  </a:ext>
                </a:extLst>
              </p:cNvPr>
              <p:cNvGraphicFramePr>
                <a:graphicFrameLocks noGrp="1"/>
              </p:cNvGraphicFramePr>
              <p:nvPr>
                <p:extLst>
                  <p:ext uri="{D42A27DB-BD31-4B8C-83A1-F6EECF244321}">
                    <p14:modId xmlns:p14="http://schemas.microsoft.com/office/powerpoint/2010/main" val="522917115"/>
                  </p:ext>
                </p:extLst>
              </p:nvPr>
            </p:nvGraphicFramePr>
            <p:xfrm>
              <a:off x="2239398" y="2624771"/>
              <a:ext cx="7694841" cy="761238"/>
            </p:xfrm>
            <a:graphic>
              <a:graphicData uri="http://schemas.openxmlformats.org/drawingml/2006/table">
                <a:tbl>
                  <a:tblPr bandCol="1">
                    <a:tableStyleId>{7DF18680-E054-41AD-8BC1-D1AEF772440D}</a:tableStyleId>
                  </a:tblPr>
                  <a:tblGrid>
                    <a:gridCol w="1431091">
                      <a:extLst>
                        <a:ext uri="{9D8B030D-6E8A-4147-A177-3AD203B41FA5}">
                          <a16:colId xmlns:a16="http://schemas.microsoft.com/office/drawing/2014/main" xmlns="" val="2261427172"/>
                        </a:ext>
                      </a:extLst>
                    </a:gridCol>
                    <a:gridCol w="626375">
                      <a:extLst>
                        <a:ext uri="{9D8B030D-6E8A-4147-A177-3AD203B41FA5}">
                          <a16:colId xmlns:a16="http://schemas.microsoft.com/office/drawing/2014/main" xmlns="" val="36714474"/>
                        </a:ext>
                      </a:extLst>
                    </a:gridCol>
                    <a:gridCol w="626375">
                      <a:extLst>
                        <a:ext uri="{9D8B030D-6E8A-4147-A177-3AD203B41FA5}">
                          <a16:colId xmlns:a16="http://schemas.microsoft.com/office/drawing/2014/main" xmlns="" val="3705875775"/>
                        </a:ext>
                      </a:extLst>
                    </a:gridCol>
                    <a:gridCol w="626375"/>
                    <a:gridCol w="626375"/>
                    <a:gridCol w="626375"/>
                    <a:gridCol w="626375"/>
                    <a:gridCol w="626375"/>
                    <a:gridCol w="626375"/>
                    <a:gridCol w="626375"/>
                    <a:gridCol w="626375"/>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ru-RU" i="1" smtClean="0">
                                        <a:solidFill>
                                          <a:schemeClr val="bg1"/>
                                        </a:solidFill>
                                        <a:latin typeface="Cambria Math"/>
                                      </a:rPr>
                                    </m:ctrlPr>
                                  </m:sSubPr>
                                  <m:e>
                                    <m:r>
                                      <a:rPr lang="en-US" smtClean="0">
                                        <a:solidFill>
                                          <a:schemeClr val="bg1"/>
                                        </a:solidFill>
                                        <a:latin typeface="Cambria Math"/>
                                      </a:rPr>
                                      <m:t>𝒚</m:t>
                                    </m:r>
                                  </m:e>
                                  <m:sub>
                                    <m:r>
                                      <a:rPr lang="en-US" smtClean="0">
                                        <a:solidFill>
                                          <a:schemeClr val="bg1"/>
                                        </a:solidFill>
                                        <a:latin typeface="Cambria Math"/>
                                      </a:rPr>
                                      <m:t>𝒕𝒓𝒖𝒆</m:t>
                                    </m:r>
                                  </m:sub>
                                </m:sSub>
                              </m:oMath>
                            </m:oMathPara>
                          </a14:m>
                          <a:endParaRPr lang="ru-RU" dirty="0">
                            <a:solidFill>
                              <a:schemeClr val="bg1"/>
                            </a:solidFill>
                          </a:endParaRPr>
                        </a:p>
                      </a:txBody>
                      <a:tcPr>
                        <a:solidFill>
                          <a:srgbClr val="669BDC"/>
                        </a:solidFill>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extLst>
                      <a:ext uri="{0D108BD9-81ED-4DB2-BD59-A6C34878D82A}">
                        <a16:rowId xmlns:a16="http://schemas.microsoft.com/office/drawing/2014/main" xmlns="" val="141063517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ru-RU" i="1" smtClean="0">
                                        <a:solidFill>
                                          <a:schemeClr val="bg1"/>
                                        </a:solidFill>
                                        <a:latin typeface="Cambria Math"/>
                                      </a:rPr>
                                    </m:ctrlPr>
                                  </m:sSubPr>
                                  <m:e>
                                    <m:r>
                                      <a:rPr lang="en-US" smtClean="0">
                                        <a:solidFill>
                                          <a:schemeClr val="bg1"/>
                                        </a:solidFill>
                                        <a:latin typeface="Cambria Math"/>
                                      </a:rPr>
                                      <m:t>𝒚</m:t>
                                    </m:r>
                                  </m:e>
                                  <m:sub>
                                    <m:r>
                                      <a:rPr lang="en-US" smtClean="0">
                                        <a:solidFill>
                                          <a:schemeClr val="bg1"/>
                                        </a:solidFill>
                                        <a:latin typeface="Cambria Math"/>
                                      </a:rPr>
                                      <m:t>𝒑𝒓𝒆𝒅</m:t>
                                    </m:r>
                                  </m:sub>
                                </m:sSub>
                              </m:oMath>
                            </m:oMathPara>
                          </a14:m>
                          <a:endParaRPr lang="ru-RU" dirty="0">
                            <a:solidFill>
                              <a:schemeClr val="bg1"/>
                            </a:solidFill>
                          </a:endParaRPr>
                        </a:p>
                      </a:txBody>
                      <a:tcPr>
                        <a:solidFill>
                          <a:srgbClr val="669BDC"/>
                        </a:solidFill>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extLst>
                      <a:ext uri="{0D108BD9-81ED-4DB2-BD59-A6C34878D82A}">
                        <a16:rowId xmlns:a16="http://schemas.microsoft.com/office/drawing/2014/main" xmlns="" val="1499304077"/>
                      </a:ext>
                    </a:extLst>
                  </a:tr>
                </a:tbl>
              </a:graphicData>
            </a:graphic>
          </p:graphicFrame>
        </mc:Choice>
        <mc:Fallback>
          <p:graphicFrame>
            <p:nvGraphicFramePr>
              <p:cNvPr id="16" name="Таблица 15">
                <a:extLst>
                  <a:ext uri="{FF2B5EF4-FFF2-40B4-BE49-F238E27FC236}">
                    <a16:creationId xmlns:a16="http://schemas.microsoft.com/office/drawing/2014/main" xmlns="" id="{9BBE2C3C-EED6-7D4D-98DF-BB629A52146A}"/>
                  </a:ext>
                </a:extLst>
              </p:cNvPr>
              <p:cNvGraphicFramePr>
                <a:graphicFrameLocks noGrp="1"/>
              </p:cNvGraphicFramePr>
              <p:nvPr>
                <p:extLst>
                  <p:ext uri="{D42A27DB-BD31-4B8C-83A1-F6EECF244321}">
                    <p14:modId xmlns:p14="http://schemas.microsoft.com/office/powerpoint/2010/main" val="522917115"/>
                  </p:ext>
                </p:extLst>
              </p:nvPr>
            </p:nvGraphicFramePr>
            <p:xfrm>
              <a:off x="2239398" y="2624771"/>
              <a:ext cx="7694841" cy="761238"/>
            </p:xfrm>
            <a:graphic>
              <a:graphicData uri="http://schemas.openxmlformats.org/drawingml/2006/table">
                <a:tbl>
                  <a:tblPr bandCol="1">
                    <a:tableStyleId>{7DF18680-E054-41AD-8BC1-D1AEF772440D}</a:tableStyleId>
                  </a:tblPr>
                  <a:tblGrid>
                    <a:gridCol w="1431091">
                      <a:extLst>
                        <a:ext uri="{9D8B030D-6E8A-4147-A177-3AD203B41FA5}">
                          <a16:colId xmlns:a16="http://schemas.microsoft.com/office/drawing/2014/main" xmlns="" val="2261427172"/>
                        </a:ext>
                      </a:extLst>
                    </a:gridCol>
                    <a:gridCol w="626375">
                      <a:extLst>
                        <a:ext uri="{9D8B030D-6E8A-4147-A177-3AD203B41FA5}">
                          <a16:colId xmlns:a16="http://schemas.microsoft.com/office/drawing/2014/main" xmlns="" val="36714474"/>
                        </a:ext>
                      </a:extLst>
                    </a:gridCol>
                    <a:gridCol w="626375">
                      <a:extLst>
                        <a:ext uri="{9D8B030D-6E8A-4147-A177-3AD203B41FA5}">
                          <a16:colId xmlns:a16="http://schemas.microsoft.com/office/drawing/2014/main" xmlns="" val="3705875775"/>
                        </a:ext>
                      </a:extLst>
                    </a:gridCol>
                    <a:gridCol w="626375"/>
                    <a:gridCol w="626375"/>
                    <a:gridCol w="626375"/>
                    <a:gridCol w="626375"/>
                    <a:gridCol w="626375"/>
                    <a:gridCol w="626375"/>
                    <a:gridCol w="626375"/>
                    <a:gridCol w="626375"/>
                  </a:tblGrid>
                  <a:tr h="370840">
                    <a:tc>
                      <a:txBody>
                        <a:bodyPr/>
                        <a:lstStyle/>
                        <a:p>
                          <a:endParaRPr lang="ru-RU"/>
                        </a:p>
                      </a:txBody>
                      <a:tcPr>
                        <a:blipFill rotWithShape="1">
                          <a:blip r:embed="rId5"/>
                          <a:stretch>
                            <a:fillRect t="-8333" r="-437447" b="-126667"/>
                          </a:stretch>
                        </a:blipFill>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extLst>
                      <a:ext uri="{0D108BD9-81ED-4DB2-BD59-A6C34878D82A}">
                        <a16:rowId xmlns:a16="http://schemas.microsoft.com/office/drawing/2014/main" xmlns="" val="1410635173"/>
                      </a:ext>
                    </a:extLst>
                  </a:tr>
                  <a:tr h="390398">
                    <a:tc>
                      <a:txBody>
                        <a:bodyPr/>
                        <a:lstStyle/>
                        <a:p>
                          <a:endParaRPr lang="ru-RU"/>
                        </a:p>
                      </a:txBody>
                      <a:tcPr>
                        <a:blipFill rotWithShape="1">
                          <a:blip r:embed="rId5"/>
                          <a:stretch>
                            <a:fillRect t="-101563" r="-437447" b="-18750"/>
                          </a:stretch>
                        </a:blipFill>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0</a:t>
                          </a:r>
                          <a:endParaRPr lang="ru-RU" dirty="0"/>
                        </a:p>
                      </a:txBody>
                      <a:tcPr/>
                    </a:tc>
                    <a:tc>
                      <a:txBody>
                        <a:bodyPr/>
                        <a:lstStyle/>
                        <a:p>
                          <a:pPr algn="ctr"/>
                          <a:r>
                            <a:rPr lang="en-US" dirty="0" smtClean="0"/>
                            <a:t>1</a:t>
                          </a:r>
                          <a:endParaRPr lang="ru-RU" dirty="0"/>
                        </a:p>
                      </a:txBody>
                      <a:tcPr/>
                    </a:tc>
                    <a:tc>
                      <a:txBody>
                        <a:bodyPr/>
                        <a:lstStyle/>
                        <a:p>
                          <a:pPr algn="ctr"/>
                          <a:r>
                            <a:rPr lang="en-US" dirty="0" smtClean="0"/>
                            <a:t>1</a:t>
                          </a:r>
                          <a:endParaRPr lang="ru-RU" dirty="0"/>
                        </a:p>
                      </a:txBody>
                      <a:tcPr/>
                    </a:tc>
                    <a:extLst>
                      <a:ext uri="{0D108BD9-81ED-4DB2-BD59-A6C34878D82A}">
                        <a16:rowId xmlns:a16="http://schemas.microsoft.com/office/drawing/2014/main" xmlns="" val="1499304077"/>
                      </a:ext>
                    </a:extLst>
                  </a:tr>
                </a:tbl>
              </a:graphicData>
            </a:graphic>
          </p:graphicFrame>
        </mc:Fallback>
      </mc:AlternateContent>
    </p:spTree>
    <p:extLst>
      <p:ext uri="{BB962C8B-B14F-4D97-AF65-F5344CB8AC3E}">
        <p14:creationId xmlns:p14="http://schemas.microsoft.com/office/powerpoint/2010/main" val="74109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Наташа\корел\2018\сувалкина\сэндпульс\элементы\кисть1.png"/>
          <p:cNvPicPr>
            <a:picLocks noChangeAspect="1" noChangeArrowheads="1"/>
          </p:cNvPicPr>
          <p:nvPr/>
        </p:nvPicPr>
        <p:blipFill rotWithShape="1">
          <a:blip r:embed="rId2">
            <a:extLst>
              <a:ext uri="{28A0092B-C50C-407E-A947-70E740481C1C}">
                <a14:useLocalDpi xmlns:a14="http://schemas.microsoft.com/office/drawing/2010/main" val="0"/>
              </a:ext>
            </a:extLst>
          </a:blip>
          <a:srcRect l="7710" t="13866" r="9067"/>
          <a:stretch/>
        </p:blipFill>
        <p:spPr bwMode="auto">
          <a:xfrm rot="5400000">
            <a:off x="5582999" y="226961"/>
            <a:ext cx="6857998" cy="64040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7" name="Таблица 6">
                <a:extLst>
                  <a:ext uri="{FF2B5EF4-FFF2-40B4-BE49-F238E27FC236}">
                    <a16:creationId xmlns:a16="http://schemas.microsoft.com/office/drawing/2014/main" xmlns="" id="{6662D296-2DA5-D54C-A048-C541C0078719}"/>
                  </a:ext>
                </a:extLst>
              </p:cNvPr>
              <p:cNvGraphicFramePr>
                <a:graphicFrameLocks noGrp="1"/>
              </p:cNvGraphicFramePr>
              <p:nvPr>
                <p:extLst>
                  <p:ext uri="{D42A27DB-BD31-4B8C-83A1-F6EECF244321}">
                    <p14:modId xmlns:p14="http://schemas.microsoft.com/office/powerpoint/2010/main" val="2241506880"/>
                  </p:ext>
                </p:extLst>
              </p:nvPr>
            </p:nvGraphicFramePr>
            <p:xfrm>
              <a:off x="8731345" y="815015"/>
              <a:ext cx="1958110" cy="4098798"/>
            </p:xfrm>
            <a:graphic>
              <a:graphicData uri="http://schemas.openxmlformats.org/drawingml/2006/table">
                <a:tbl>
                  <a:tblPr firstRow="1" bandRow="1">
                    <a:tableStyleId>{5C22544A-7EE6-4342-B048-85BDC9FD1C3A}</a:tableStyleId>
                  </a:tblPr>
                  <a:tblGrid>
                    <a:gridCol w="979055">
                      <a:extLst>
                        <a:ext uri="{9D8B030D-6E8A-4147-A177-3AD203B41FA5}">
                          <a16:colId xmlns:a16="http://schemas.microsoft.com/office/drawing/2014/main" xmlns="" val="1296175707"/>
                        </a:ext>
                      </a:extLst>
                    </a:gridCol>
                    <a:gridCol w="979055">
                      <a:extLst>
                        <a:ext uri="{9D8B030D-6E8A-4147-A177-3AD203B41FA5}">
                          <a16:colId xmlns:a16="http://schemas.microsoft.com/office/drawing/2014/main" xmlns="" val="379106158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𝒕𝒓𝒖𝒆</m:t>
                                    </m:r>
                                  </m:sub>
                                </m:sSub>
                              </m:oMath>
                            </m:oMathPara>
                          </a14:m>
                          <a:endParaRPr lang="ru-RU"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𝒑𝒓𝒆𝒅</m:t>
                                    </m:r>
                                  </m:sub>
                                </m:sSub>
                              </m:oMath>
                            </m:oMathPara>
                          </a14:m>
                          <a:endParaRPr lang="ru-RU" dirty="0"/>
                        </a:p>
                      </a:txBody>
                      <a:tcPr/>
                    </a:tc>
                    <a:extLst>
                      <a:ext uri="{0D108BD9-81ED-4DB2-BD59-A6C34878D82A}">
                        <a16:rowId xmlns:a16="http://schemas.microsoft.com/office/drawing/2014/main" xmlns="" val="926890281"/>
                      </a:ext>
                    </a:extLst>
                  </a:tr>
                  <a:tr h="370840">
                    <a:tc>
                      <a:txBody>
                        <a:bodyPr/>
                        <a:lstStyle/>
                        <a:p>
                          <a:r>
                            <a:rPr lang="en-US" dirty="0"/>
                            <a:t>1</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 val="2667432709"/>
                      </a:ext>
                    </a:extLst>
                  </a:tr>
                  <a:tr h="370840">
                    <a:tc>
                      <a:txBody>
                        <a:bodyPr/>
                        <a:lstStyle/>
                        <a:p>
                          <a:r>
                            <a:rPr lang="en-US" dirty="0"/>
                            <a:t>0</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 val="189265639"/>
                      </a:ext>
                    </a:extLst>
                  </a:tr>
                  <a:tr h="370840">
                    <a:tc>
                      <a:txBody>
                        <a:bodyPr/>
                        <a:lstStyle/>
                        <a:p>
                          <a:r>
                            <a:rPr lang="en-US" dirty="0"/>
                            <a:t>1</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 val="1938120311"/>
                      </a:ext>
                    </a:extLst>
                  </a:tr>
                  <a:tr h="370840">
                    <a:tc>
                      <a:txBody>
                        <a:bodyPr/>
                        <a:lstStyle/>
                        <a:p>
                          <a:r>
                            <a:rPr lang="en-US" dirty="0"/>
                            <a:t>1</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 val="2503472679"/>
                      </a:ext>
                    </a:extLst>
                  </a:tr>
                  <a:tr h="370840">
                    <a:tc>
                      <a:txBody>
                        <a:bodyPr/>
                        <a:lstStyle/>
                        <a:p>
                          <a:r>
                            <a:rPr lang="en-US" dirty="0"/>
                            <a:t>0</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 val="2527308409"/>
                      </a:ext>
                    </a:extLst>
                  </a:tr>
                  <a:tr h="370840">
                    <a:tc>
                      <a:txBody>
                        <a:bodyPr/>
                        <a:lstStyle/>
                        <a:p>
                          <a:r>
                            <a:rPr lang="en-US" dirty="0"/>
                            <a:t>0</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 val="710404262"/>
                      </a:ext>
                    </a:extLst>
                  </a:tr>
                  <a:tr h="370840">
                    <a:tc>
                      <a:txBody>
                        <a:bodyPr/>
                        <a:lstStyle/>
                        <a:p>
                          <a:r>
                            <a:rPr lang="en-US" dirty="0"/>
                            <a:t>0</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 val="1049990373"/>
                      </a:ext>
                    </a:extLst>
                  </a:tr>
                  <a:tr h="370840">
                    <a:tc>
                      <a:txBody>
                        <a:bodyPr/>
                        <a:lstStyle/>
                        <a:p>
                          <a:r>
                            <a:rPr lang="en-US" dirty="0"/>
                            <a:t>1</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 val="3060908212"/>
                      </a:ext>
                    </a:extLst>
                  </a:tr>
                  <a:tr h="370840">
                    <a:tc>
                      <a:txBody>
                        <a:bodyPr/>
                        <a:lstStyle/>
                        <a:p>
                          <a:r>
                            <a:rPr lang="en-US" dirty="0"/>
                            <a:t>0</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 val="3317231517"/>
                      </a:ext>
                    </a:extLst>
                  </a:tr>
                  <a:tr h="370840">
                    <a:tc>
                      <a:txBody>
                        <a:bodyPr/>
                        <a:lstStyle/>
                        <a:p>
                          <a:r>
                            <a:rPr lang="en-US" dirty="0"/>
                            <a:t>1</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 val="4243212809"/>
                      </a:ext>
                    </a:extLst>
                  </a:tr>
                </a:tbl>
              </a:graphicData>
            </a:graphic>
          </p:graphicFrame>
        </mc:Choice>
        <mc:Fallback>
          <p:graphicFrame>
            <p:nvGraphicFramePr>
              <p:cNvPr id="7" name="Таблица 6">
                <a:extLst>
                  <a:ext uri="{FF2B5EF4-FFF2-40B4-BE49-F238E27FC236}">
                    <a16:creationId xmlns:a16="http://schemas.microsoft.com/office/drawing/2014/main" xmlns:a14="http://schemas.microsoft.com/office/drawing/2010/main" xmlns="" id="{6662D296-2DA5-D54C-A048-C541C0078719}"/>
                  </a:ext>
                </a:extLst>
              </p:cNvPr>
              <p:cNvGraphicFramePr>
                <a:graphicFrameLocks noGrp="1"/>
              </p:cNvGraphicFramePr>
              <p:nvPr>
                <p:extLst>
                  <p:ext uri="{D42A27DB-BD31-4B8C-83A1-F6EECF244321}">
                    <p14:modId xmlns:p14="http://schemas.microsoft.com/office/powerpoint/2010/main" val="2241506880"/>
                  </p:ext>
                </p:extLst>
              </p:nvPr>
            </p:nvGraphicFramePr>
            <p:xfrm>
              <a:off x="8731345" y="815015"/>
              <a:ext cx="1958110" cy="4098798"/>
            </p:xfrm>
            <a:graphic>
              <a:graphicData uri="http://schemas.openxmlformats.org/drawingml/2006/table">
                <a:tbl>
                  <a:tblPr firstRow="1" bandRow="1">
                    <a:tableStyleId>{5C22544A-7EE6-4342-B048-85BDC9FD1C3A}</a:tableStyleId>
                  </a:tblPr>
                  <a:tblGrid>
                    <a:gridCol w="979055">
                      <a:extLst>
                        <a:ext uri="{9D8B030D-6E8A-4147-A177-3AD203B41FA5}">
                          <a16:colId xmlns:a16="http://schemas.microsoft.com/office/drawing/2014/main" xmlns:a14="http://schemas.microsoft.com/office/drawing/2010/main" xmlns="" val="1296175707"/>
                        </a:ext>
                      </a:extLst>
                    </a:gridCol>
                    <a:gridCol w="979055">
                      <a:extLst>
                        <a:ext uri="{9D8B030D-6E8A-4147-A177-3AD203B41FA5}">
                          <a16:colId xmlns:a16="http://schemas.microsoft.com/office/drawing/2014/main" xmlns:a14="http://schemas.microsoft.com/office/drawing/2010/main" xmlns="" val="3791061583"/>
                        </a:ext>
                      </a:extLst>
                    </a:gridCol>
                  </a:tblGrid>
                  <a:tr h="390398">
                    <a:tc>
                      <a:txBody>
                        <a:bodyPr/>
                        <a:lstStyle/>
                        <a:p>
                          <a:endParaRPr lang="ru-RU"/>
                        </a:p>
                      </a:txBody>
                      <a:tcPr>
                        <a:blipFill rotWithShape="1">
                          <a:blip r:embed="rId3"/>
                          <a:stretch>
                            <a:fillRect t="-1563" r="-100000" b="-973438"/>
                          </a:stretch>
                        </a:blipFill>
                      </a:tcPr>
                    </a:tc>
                    <a:tc>
                      <a:txBody>
                        <a:bodyPr/>
                        <a:lstStyle/>
                        <a:p>
                          <a:endParaRPr lang="ru-RU"/>
                        </a:p>
                      </a:txBody>
                      <a:tcPr>
                        <a:blipFill rotWithShape="1">
                          <a:blip r:embed="rId3"/>
                          <a:stretch>
                            <a:fillRect l="-100000" t="-1563" b="-973438"/>
                          </a:stretch>
                        </a:blipFill>
                      </a:tcPr>
                    </a:tc>
                    <a:extLst>
                      <a:ext uri="{0D108BD9-81ED-4DB2-BD59-A6C34878D82A}">
                        <a16:rowId xmlns:a16="http://schemas.microsoft.com/office/drawing/2014/main" xmlns:a14="http://schemas.microsoft.com/office/drawing/2010/main" xmlns="" val="926890281"/>
                      </a:ext>
                    </a:extLst>
                  </a:tr>
                  <a:tr h="370840">
                    <a:tc>
                      <a:txBody>
                        <a:bodyPr/>
                        <a:lstStyle/>
                        <a:p>
                          <a:r>
                            <a:rPr lang="en-US" dirty="0"/>
                            <a:t>1</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a14="http://schemas.microsoft.com/office/drawing/2010/main" xmlns="" val="2667432709"/>
                      </a:ext>
                    </a:extLst>
                  </a:tr>
                  <a:tr h="370840">
                    <a:tc>
                      <a:txBody>
                        <a:bodyPr/>
                        <a:lstStyle/>
                        <a:p>
                          <a:r>
                            <a:rPr lang="en-US" dirty="0"/>
                            <a:t>0</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a14="http://schemas.microsoft.com/office/drawing/2010/main" xmlns="" val="189265639"/>
                      </a:ext>
                    </a:extLst>
                  </a:tr>
                  <a:tr h="370840">
                    <a:tc>
                      <a:txBody>
                        <a:bodyPr/>
                        <a:lstStyle/>
                        <a:p>
                          <a:r>
                            <a:rPr lang="en-US" dirty="0"/>
                            <a:t>1</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a14="http://schemas.microsoft.com/office/drawing/2010/main" xmlns="" val="1938120311"/>
                      </a:ext>
                    </a:extLst>
                  </a:tr>
                  <a:tr h="370840">
                    <a:tc>
                      <a:txBody>
                        <a:bodyPr/>
                        <a:lstStyle/>
                        <a:p>
                          <a:r>
                            <a:rPr lang="en-US" dirty="0"/>
                            <a:t>1</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a14="http://schemas.microsoft.com/office/drawing/2010/main" xmlns="" val="2503472679"/>
                      </a:ext>
                    </a:extLst>
                  </a:tr>
                  <a:tr h="370840">
                    <a:tc>
                      <a:txBody>
                        <a:bodyPr/>
                        <a:lstStyle/>
                        <a:p>
                          <a:r>
                            <a:rPr lang="en-US" dirty="0"/>
                            <a:t>0</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a14="http://schemas.microsoft.com/office/drawing/2010/main" xmlns="" val="2527308409"/>
                      </a:ext>
                    </a:extLst>
                  </a:tr>
                  <a:tr h="370840">
                    <a:tc>
                      <a:txBody>
                        <a:bodyPr/>
                        <a:lstStyle/>
                        <a:p>
                          <a:r>
                            <a:rPr lang="en-US" dirty="0"/>
                            <a:t>0</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a14="http://schemas.microsoft.com/office/drawing/2010/main" xmlns="" val="710404262"/>
                      </a:ext>
                    </a:extLst>
                  </a:tr>
                  <a:tr h="370840">
                    <a:tc>
                      <a:txBody>
                        <a:bodyPr/>
                        <a:lstStyle/>
                        <a:p>
                          <a:r>
                            <a:rPr lang="en-US" dirty="0"/>
                            <a:t>0</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a14="http://schemas.microsoft.com/office/drawing/2010/main" xmlns="" val="1049990373"/>
                      </a:ext>
                    </a:extLst>
                  </a:tr>
                  <a:tr h="370840">
                    <a:tc>
                      <a:txBody>
                        <a:bodyPr/>
                        <a:lstStyle/>
                        <a:p>
                          <a:r>
                            <a:rPr lang="en-US" dirty="0"/>
                            <a:t>1</a:t>
                          </a:r>
                          <a:endParaRPr lang="ru-RU" dirty="0"/>
                        </a:p>
                      </a:txBody>
                      <a:tcPr/>
                    </a:tc>
                    <a:tc>
                      <a:txBody>
                        <a:bodyPr/>
                        <a:lstStyle/>
                        <a:p>
                          <a:r>
                            <a:rPr lang="en-US" dirty="0"/>
                            <a:t>0</a:t>
                          </a:r>
                          <a:endParaRPr lang="ru-RU" dirty="0"/>
                        </a:p>
                      </a:txBody>
                      <a:tcPr/>
                    </a:tc>
                    <a:extLst>
                      <a:ext uri="{0D108BD9-81ED-4DB2-BD59-A6C34878D82A}">
                        <a16:rowId xmlns:a16="http://schemas.microsoft.com/office/drawing/2014/main" xmlns:a14="http://schemas.microsoft.com/office/drawing/2010/main" xmlns="" val="3060908212"/>
                      </a:ext>
                    </a:extLst>
                  </a:tr>
                  <a:tr h="370840">
                    <a:tc>
                      <a:txBody>
                        <a:bodyPr/>
                        <a:lstStyle/>
                        <a:p>
                          <a:r>
                            <a:rPr lang="en-US" dirty="0"/>
                            <a:t>0</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a14="http://schemas.microsoft.com/office/drawing/2010/main" xmlns="" val="3317231517"/>
                      </a:ext>
                    </a:extLst>
                  </a:tr>
                  <a:tr h="370840">
                    <a:tc>
                      <a:txBody>
                        <a:bodyPr/>
                        <a:lstStyle/>
                        <a:p>
                          <a:r>
                            <a:rPr lang="en-US" dirty="0"/>
                            <a:t>1</a:t>
                          </a:r>
                          <a:endParaRPr lang="ru-RU" dirty="0"/>
                        </a:p>
                      </a:txBody>
                      <a:tcPr/>
                    </a:tc>
                    <a:tc>
                      <a:txBody>
                        <a:bodyPr/>
                        <a:lstStyle/>
                        <a:p>
                          <a:r>
                            <a:rPr lang="en-US" dirty="0"/>
                            <a:t>1</a:t>
                          </a:r>
                          <a:endParaRPr lang="ru-RU" dirty="0"/>
                        </a:p>
                      </a:txBody>
                      <a:tcPr/>
                    </a:tc>
                    <a:extLst>
                      <a:ext uri="{0D108BD9-81ED-4DB2-BD59-A6C34878D82A}">
                        <a16:rowId xmlns:a16="http://schemas.microsoft.com/office/drawing/2014/main" xmlns:a14="http://schemas.microsoft.com/office/drawing/2010/main" xmlns="" val="4243212809"/>
                      </a:ext>
                    </a:extLst>
                  </a:tr>
                </a:tbl>
              </a:graphicData>
            </a:graphic>
          </p:graphicFrame>
        </mc:Fallback>
      </mc:AlternateContent>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xmlns="" id="{0664734C-954C-A74F-8E98-697968328B44}"/>
                  </a:ext>
                </a:extLst>
              </p:cNvPr>
              <p:cNvSpPr/>
              <p:nvPr/>
            </p:nvSpPr>
            <p:spPr>
              <a:xfrm>
                <a:off x="9179366" y="5180113"/>
                <a:ext cx="982192" cy="1200329"/>
              </a:xfrm>
              <a:prstGeom prst="rect">
                <a:avLst/>
              </a:prstGeom>
            </p:spPr>
            <p:txBody>
              <a:bodyPr wrap="none">
                <a:spAutoFit/>
              </a:bodyPr>
              <a:lstStyle/>
              <a:p>
                <a:pPr algn="ctr"/>
                <a14:m>
                  <m:oMath xmlns:m="http://schemas.openxmlformats.org/officeDocument/2006/math">
                    <m:r>
                      <a:rPr lang="en-US" i="1" smtClean="0">
                        <a:latin typeface="Cambria Math" panose="02040503050406030204" pitchFamily="18" charset="0"/>
                      </a:rPr>
                      <m:t>𝑇</m:t>
                    </m:r>
                    <m:r>
                      <a:rPr lang="en-US" b="0" i="1" smtClean="0">
                        <a:latin typeface="Cambria Math" panose="02040503050406030204" pitchFamily="18" charset="0"/>
                      </a:rPr>
                      <m:t>𝑃</m:t>
                    </m:r>
                    <m:r>
                      <a:rPr lang="en-US" b="0" i="1" smtClean="0">
                        <a:latin typeface="Cambria Math" panose="02040503050406030204" pitchFamily="18" charset="0"/>
                      </a:rPr>
                      <m:t>=</m:t>
                    </m:r>
                  </m:oMath>
                </a14:m>
                <a:r>
                  <a:rPr lang="en-US" b="0" i="1" dirty="0">
                    <a:latin typeface="Cambria Math" panose="02040503050406030204" pitchFamily="18" charset="0"/>
                  </a:rPr>
                  <a:t> </a:t>
                </a:r>
                <a:r>
                  <a:rPr lang="en-US" b="0" dirty="0">
                    <a:latin typeface="Cambria Math" panose="02040503050406030204" pitchFamily="18" charset="0"/>
                  </a:rPr>
                  <a:t>3</a:t>
                </a:r>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r>
                        <a:rPr lang="en-US" b="0" i="1" smtClean="0">
                          <a:latin typeface="Cambria Math" panose="02040503050406030204" pitchFamily="18" charset="0"/>
                        </a:rPr>
                        <m:t>𝑁</m:t>
                      </m:r>
                      <m:r>
                        <a:rPr lang="en-US" b="0" i="1" smtClean="0">
                          <a:latin typeface="Cambria Math" panose="02040503050406030204" pitchFamily="18" charset="0"/>
                        </a:rPr>
                        <m:t>=3</m:t>
                      </m:r>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r>
                        <a:rPr lang="en-US" b="0" i="1" smtClean="0">
                          <a:latin typeface="Cambria Math" panose="02040503050406030204" pitchFamily="18" charset="0"/>
                        </a:rPr>
                        <m:t>=2</m:t>
                      </m:r>
                    </m:oMath>
                  </m:oMathPara>
                </a14:m>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𝐹𝑁</m:t>
                      </m:r>
                      <m:r>
                        <a:rPr lang="en-US" b="0" i="1" smtClean="0">
                          <a:latin typeface="Cambria Math" panose="02040503050406030204" pitchFamily="18" charset="0"/>
                        </a:rPr>
                        <m:t>=2</m:t>
                      </m:r>
                    </m:oMath>
                  </m:oMathPara>
                </a14:m>
                <a:endParaRPr lang="ru-RU" dirty="0"/>
              </a:p>
            </p:txBody>
          </p:sp>
        </mc:Choice>
        <mc:Fallback>
          <p:sp>
            <p:nvSpPr>
              <p:cNvPr id="8" name="Прямоугольник 7">
                <a:extLst>
                  <a:ext uri="{FF2B5EF4-FFF2-40B4-BE49-F238E27FC236}">
                    <a16:creationId xmlns:a16="http://schemas.microsoft.com/office/drawing/2014/main" xmlns:a14="http://schemas.microsoft.com/office/drawing/2010/main" xmlns="" id="{0664734C-954C-A74F-8E98-697968328B44}"/>
                  </a:ext>
                </a:extLst>
              </p:cNvPr>
              <p:cNvSpPr>
                <a:spLocks noRot="1" noChangeAspect="1" noMove="1" noResize="1" noEditPoints="1" noAdjustHandles="1" noChangeArrowheads="1" noChangeShapeType="1" noTextEdit="1"/>
              </p:cNvSpPr>
              <p:nvPr/>
            </p:nvSpPr>
            <p:spPr>
              <a:xfrm>
                <a:off x="9179366" y="5180113"/>
                <a:ext cx="982192" cy="1200329"/>
              </a:xfrm>
              <a:prstGeom prst="rect">
                <a:avLst/>
              </a:prstGeom>
              <a:blipFill rotWithShape="1">
                <a:blip r:embed="rId4"/>
                <a:stretch>
                  <a:fillRect t="-304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Прямоугольник 10">
                <a:extLst>
                  <a:ext uri="{FF2B5EF4-FFF2-40B4-BE49-F238E27FC236}">
                    <a16:creationId xmlns:a16="http://schemas.microsoft.com/office/drawing/2014/main" xmlns="" id="{70958906-547F-F142-85BE-BEEA08D0328E}"/>
                  </a:ext>
                </a:extLst>
              </p:cNvPr>
              <p:cNvSpPr/>
              <p:nvPr/>
            </p:nvSpPr>
            <p:spPr>
              <a:xfrm>
                <a:off x="532445" y="4463031"/>
                <a:ext cx="4566699" cy="79239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𝑎</m:t>
                      </m:r>
                      <m:r>
                        <a:rPr lang="en-US" sz="2400" b="0" i="1" smtClean="0">
                          <a:latin typeface="Cambria Math" panose="02040503050406030204" pitchFamily="18" charset="0"/>
                        </a:rPr>
                        <m:t>𝑐𝑐𝑢𝑟𝑎𝑐𝑦</m:t>
                      </m:r>
                      <m:r>
                        <a:rPr lang="en-US" sz="2400" b="0" i="1" smtClean="0">
                          <a:latin typeface="Cambria Math" panose="02040503050406030204" pitchFamily="18" charset="0"/>
                        </a:rPr>
                        <m:t>= </m:t>
                      </m:r>
                      <m:f>
                        <m:fPr>
                          <m:ctrlPr>
                            <a:rPr lang="en-US" sz="2400" b="0" i="1" smtClean="0">
                              <a:latin typeface="Cambria Math"/>
                            </a:rPr>
                          </m:ctrlPr>
                        </m:fPr>
                        <m:num>
                          <m:r>
                            <a:rPr lang="en-US" sz="2400" b="0" i="1" smtClean="0">
                              <a:latin typeface="Cambria Math" panose="02040503050406030204" pitchFamily="18" charset="0"/>
                            </a:rPr>
                            <m:t>3+3</m:t>
                          </m:r>
                        </m:num>
                        <m:den>
                          <m:r>
                            <a:rPr lang="en-US" sz="2400" b="0" i="1" smtClean="0">
                              <a:latin typeface="Cambria Math" panose="02040503050406030204" pitchFamily="18" charset="0"/>
                            </a:rPr>
                            <m:t>3+3+2+2</m:t>
                          </m:r>
                        </m:den>
                      </m:f>
                      <m:r>
                        <a:rPr lang="en-US" sz="2400" b="0" i="1" smtClean="0">
                          <a:latin typeface="Cambria Math" panose="02040503050406030204" pitchFamily="18" charset="0"/>
                        </a:rPr>
                        <m:t>=0.6</m:t>
                      </m:r>
                    </m:oMath>
                  </m:oMathPara>
                </a14:m>
                <a:endParaRPr lang="ru-RU" sz="2400" dirty="0"/>
              </a:p>
            </p:txBody>
          </p:sp>
        </mc:Choice>
        <mc:Fallback>
          <p:sp>
            <p:nvSpPr>
              <p:cNvPr id="11" name="Прямоугольник 10">
                <a:extLst>
                  <a:ext uri="{FF2B5EF4-FFF2-40B4-BE49-F238E27FC236}">
                    <a16:creationId xmlns:a16="http://schemas.microsoft.com/office/drawing/2014/main" xmlns:a14="http://schemas.microsoft.com/office/drawing/2010/main" xmlns="" id="{70958906-547F-F142-85BE-BEEA08D0328E}"/>
                  </a:ext>
                </a:extLst>
              </p:cNvPr>
              <p:cNvSpPr>
                <a:spLocks noRot="1" noChangeAspect="1" noMove="1" noResize="1" noEditPoints="1" noAdjustHandles="1" noChangeArrowheads="1" noChangeShapeType="1" noTextEdit="1"/>
              </p:cNvSpPr>
              <p:nvPr/>
            </p:nvSpPr>
            <p:spPr>
              <a:xfrm>
                <a:off x="532445" y="4463031"/>
                <a:ext cx="4566699" cy="792396"/>
              </a:xfrm>
              <a:prstGeom prst="rect">
                <a:avLst/>
              </a:prstGeom>
              <a:blipFill rotWithShape="1">
                <a:blip r:embed="rId5"/>
                <a:stretch>
                  <a:fillRect/>
                </a:stretch>
              </a:blipFill>
            </p:spPr>
            <p:txBody>
              <a:bodyPr/>
              <a:lstStyle/>
              <a:p>
                <a:r>
                  <a:rPr lang="ru-RU">
                    <a:noFill/>
                  </a:rPr>
                  <a:t> </a:t>
                </a:r>
              </a:p>
            </p:txBody>
          </p:sp>
        </mc:Fallback>
      </mc:AlternateContent>
      <p:sp>
        <p:nvSpPr>
          <p:cNvPr id="13" name="Заголовок 3">
            <a:extLst>
              <a:ext uri="{FF2B5EF4-FFF2-40B4-BE49-F238E27FC236}">
                <a16:creationId xmlns:a16="http://schemas.microsoft.com/office/drawing/2014/main" xmlns="" id="{9055FCEB-A8D1-254A-8120-8E711FF3D6B8}"/>
              </a:ext>
            </a:extLst>
          </p:cNvPr>
          <p:cNvSpPr txBox="1">
            <a:spLocks/>
          </p:cNvSpPr>
          <p:nvPr/>
        </p:nvSpPr>
        <p:spPr>
          <a:xfrm>
            <a:off x="495759" y="638478"/>
            <a:ext cx="6613602" cy="124082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ru-RU" sz="4400" b="1" dirty="0" smtClean="0">
                <a:solidFill>
                  <a:srgbClr val="002060"/>
                </a:solidFill>
                <a:latin typeface="Century Gothic" panose="020B0502020202020204" pitchFamily="34" charset="0"/>
              </a:rPr>
              <a:t>МЕТРИКИ БИНАРНОЙ КЛАССИФИКАЦИИ</a:t>
            </a:r>
            <a:endParaRPr lang="ru-RU" sz="4400" b="1" dirty="0">
              <a:solidFill>
                <a:srgbClr val="002060"/>
              </a:solidFill>
              <a:latin typeface="Century Gothic" panose="020B0502020202020204" pitchFamily="34" charset="0"/>
            </a:endParaRPr>
          </a:p>
        </p:txBody>
      </p:sp>
      <p:sp>
        <p:nvSpPr>
          <p:cNvPr id="14" name="Прямоугольник 13"/>
          <p:cNvSpPr/>
          <p:nvPr/>
        </p:nvSpPr>
        <p:spPr>
          <a:xfrm>
            <a:off x="517793" y="1874726"/>
            <a:ext cx="2164375" cy="584775"/>
          </a:xfrm>
          <a:prstGeom prst="rect">
            <a:avLst/>
          </a:prstGeom>
        </p:spPr>
        <p:txBody>
          <a:bodyPr wrap="none">
            <a:spAutoFit/>
          </a:bodyPr>
          <a:lstStyle/>
          <a:p>
            <a:r>
              <a:rPr lang="en-US" sz="3200" b="1" dirty="0" smtClean="0">
                <a:solidFill>
                  <a:srgbClr val="00B0F0"/>
                </a:solidFill>
                <a:latin typeface="Century Gothic" panose="020B0502020202020204" pitchFamily="34" charset="0"/>
              </a:rPr>
              <a:t>Accuracy</a:t>
            </a:r>
            <a:endParaRPr lang="ru-RU" sz="3200" b="1" dirty="0">
              <a:solidFill>
                <a:srgbClr val="00B0F0"/>
              </a:solidFill>
            </a:endParaRPr>
          </a:p>
        </p:txBody>
      </p:sp>
      <mc:AlternateContent xmlns:mc="http://schemas.openxmlformats.org/markup-compatibility/2006">
        <mc:Choice xmlns:a14="http://schemas.microsoft.com/office/drawing/2010/main" Requires="a14">
          <p:sp>
            <p:nvSpPr>
              <p:cNvPr id="15" name="Прямоугольник 14">
                <a:extLst>
                  <a:ext uri="{FF2B5EF4-FFF2-40B4-BE49-F238E27FC236}">
                    <a16:creationId xmlns:a16="http://schemas.microsoft.com/office/drawing/2014/main" xmlns="" id="{70958906-547F-F142-85BE-BEEA08D0328E}"/>
                  </a:ext>
                </a:extLst>
              </p:cNvPr>
              <p:cNvSpPr/>
              <p:nvPr/>
            </p:nvSpPr>
            <p:spPr>
              <a:xfrm>
                <a:off x="517793" y="3331639"/>
                <a:ext cx="4688656" cy="7899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𝑎</m:t>
                      </m:r>
                      <m:r>
                        <a:rPr lang="en-US" sz="2400" b="0" i="1" smtClean="0">
                          <a:latin typeface="Cambria Math" panose="02040503050406030204" pitchFamily="18" charset="0"/>
                        </a:rPr>
                        <m:t>𝑐𝑐𝑢𝑟𝑎𝑐𝑦</m:t>
                      </m:r>
                      <m:r>
                        <a:rPr lang="en-US" sz="2400" b="0" i="1" smtClean="0">
                          <a:latin typeface="Cambria Math" panose="02040503050406030204" pitchFamily="18" charset="0"/>
                        </a:rPr>
                        <m:t>= </m:t>
                      </m:r>
                      <m:f>
                        <m:fPr>
                          <m:ctrlPr>
                            <a:rPr lang="en-US" sz="2400" b="0" i="1" smtClean="0">
                              <a:latin typeface="Cambria Math"/>
                            </a:rPr>
                          </m:ctrlPr>
                        </m:fPr>
                        <m:num>
                          <m:r>
                            <a:rPr lang="en-US" sz="2400" b="0" i="1" smtClean="0">
                              <a:latin typeface="Cambria Math"/>
                            </a:rPr>
                            <m:t>𝑇𝑃</m:t>
                          </m:r>
                          <m:r>
                            <a:rPr lang="en-US" sz="2400" b="0" i="1" smtClean="0">
                              <a:latin typeface="Cambria Math" panose="02040503050406030204" pitchFamily="18" charset="0"/>
                            </a:rPr>
                            <m:t>+</m:t>
                          </m:r>
                          <m:r>
                            <a:rPr lang="en-US" sz="2400" b="0" i="1" smtClean="0">
                              <a:latin typeface="Cambria Math"/>
                            </a:rPr>
                            <m:t>𝑇𝑁</m:t>
                          </m:r>
                        </m:num>
                        <m:den>
                          <m:r>
                            <a:rPr lang="en-US" sz="2400" b="0" i="1" smtClean="0">
                              <a:latin typeface="Cambria Math"/>
                            </a:rPr>
                            <m:t>𝑇𝑃</m:t>
                          </m:r>
                          <m:r>
                            <a:rPr lang="en-US" sz="2400" b="0" i="1" smtClean="0">
                              <a:latin typeface="Cambria Math" panose="02040503050406030204" pitchFamily="18" charset="0"/>
                            </a:rPr>
                            <m:t>+</m:t>
                          </m:r>
                          <m:r>
                            <a:rPr lang="en-US" sz="2400" b="0" i="1" smtClean="0">
                              <a:latin typeface="Cambria Math"/>
                            </a:rPr>
                            <m:t>𝑇𝑁</m:t>
                          </m:r>
                          <m:r>
                            <a:rPr lang="en-US" sz="2400" b="0" i="1" smtClean="0">
                              <a:latin typeface="Cambria Math" panose="02040503050406030204" pitchFamily="18" charset="0"/>
                            </a:rPr>
                            <m:t>+</m:t>
                          </m:r>
                          <m:r>
                            <a:rPr lang="en-US" sz="2400" b="0" i="1" smtClean="0">
                              <a:latin typeface="Cambria Math"/>
                            </a:rPr>
                            <m:t>𝐹𝑃</m:t>
                          </m:r>
                          <m:r>
                            <a:rPr lang="en-US" sz="2400" b="0" i="1" smtClean="0">
                              <a:latin typeface="Cambria Math" panose="02040503050406030204" pitchFamily="18" charset="0"/>
                            </a:rPr>
                            <m:t>+</m:t>
                          </m:r>
                          <m:r>
                            <a:rPr lang="en-US" sz="2400" b="0" i="1" smtClean="0">
                              <a:latin typeface="Cambria Math"/>
                            </a:rPr>
                            <m:t>𝐹𝑁</m:t>
                          </m:r>
                        </m:den>
                      </m:f>
                    </m:oMath>
                  </m:oMathPara>
                </a14:m>
                <a:endParaRPr lang="ru-RU" sz="2400" dirty="0"/>
              </a:p>
            </p:txBody>
          </p:sp>
        </mc:Choice>
        <mc:Fallback>
          <p:sp>
            <p:nvSpPr>
              <p:cNvPr id="15" name="Прямоугольник 14">
                <a:extLst>
                  <a:ext uri="{FF2B5EF4-FFF2-40B4-BE49-F238E27FC236}">
                    <a16:creationId xmlns:a16="http://schemas.microsoft.com/office/drawing/2014/main" xmlns:a14="http://schemas.microsoft.com/office/drawing/2010/main" xmlns="" id="{70958906-547F-F142-85BE-BEEA08D0328E}"/>
                  </a:ext>
                </a:extLst>
              </p:cNvPr>
              <p:cNvSpPr>
                <a:spLocks noRot="1" noChangeAspect="1" noMove="1" noResize="1" noEditPoints="1" noAdjustHandles="1" noChangeArrowheads="1" noChangeShapeType="1" noTextEdit="1"/>
              </p:cNvSpPr>
              <p:nvPr/>
            </p:nvSpPr>
            <p:spPr>
              <a:xfrm>
                <a:off x="517793" y="3331639"/>
                <a:ext cx="4688656" cy="789960"/>
              </a:xfrm>
              <a:prstGeom prst="rect">
                <a:avLst/>
              </a:prstGeom>
              <a:blipFill rotWithShape="1">
                <a:blip r:embed="rId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089749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D:\Наташа\корел\сувалкина\презентация НЕЙРОНКИ\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75" y="5850899"/>
            <a:ext cx="3249637" cy="468922"/>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3">
            <a:extLst>
              <a:ext uri="{FF2B5EF4-FFF2-40B4-BE49-F238E27FC236}">
                <a16:creationId xmlns:a16="http://schemas.microsoft.com/office/drawing/2014/main" xmlns="" id="{0CE128E6-E309-6D40-B147-2FBD5C68245D}"/>
              </a:ext>
            </a:extLst>
          </p:cNvPr>
          <p:cNvSpPr txBox="1">
            <a:spLocks/>
          </p:cNvSpPr>
          <p:nvPr/>
        </p:nvSpPr>
        <p:spPr>
          <a:xfrm>
            <a:off x="782353" y="2160999"/>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2000" b="1" dirty="0">
                <a:solidFill>
                  <a:srgbClr val="002060"/>
                </a:solidFill>
                <a:latin typeface="Century Gothic" panose="020B0502020202020204" pitchFamily="34" charset="0"/>
              </a:rPr>
              <a:t>Пример</a:t>
            </a:r>
          </a:p>
        </p:txBody>
      </p:sp>
      <p:sp>
        <p:nvSpPr>
          <p:cNvPr id="10" name="Заголовок 3">
            <a:extLst>
              <a:ext uri="{FF2B5EF4-FFF2-40B4-BE49-F238E27FC236}">
                <a16:creationId xmlns:a16="http://schemas.microsoft.com/office/drawing/2014/main" xmlns="" id="{9F12A272-FE61-DE44-B68C-4685BA18D3A2}"/>
              </a:ext>
            </a:extLst>
          </p:cNvPr>
          <p:cNvSpPr txBox="1">
            <a:spLocks/>
          </p:cNvSpPr>
          <p:nvPr/>
        </p:nvSpPr>
        <p:spPr>
          <a:xfrm>
            <a:off x="782353" y="2845435"/>
            <a:ext cx="3946811" cy="119138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ru-RU" sz="1800" dirty="0">
                <a:latin typeface="Century Gothic" panose="020B0502020202020204" pitchFamily="34" charset="0"/>
              </a:rPr>
              <a:t>Анализ работы спам-фильтра: всего 1</a:t>
            </a:r>
            <a:r>
              <a:rPr lang="en-US" sz="1800" dirty="0">
                <a:latin typeface="Century Gothic" panose="020B0502020202020204" pitchFamily="34" charset="0"/>
              </a:rPr>
              <a:t>1</a:t>
            </a:r>
            <a:r>
              <a:rPr lang="ru-RU" sz="1800" dirty="0">
                <a:latin typeface="Century Gothic" panose="020B0502020202020204" pitchFamily="34" charset="0"/>
              </a:rPr>
              <a:t>0 писем из которых </a:t>
            </a:r>
            <a:r>
              <a:rPr lang="en-US" sz="1800" dirty="0">
                <a:latin typeface="Century Gothic" panose="020B0502020202020204" pitchFamily="34" charset="0"/>
              </a:rPr>
              <a:t>100</a:t>
            </a:r>
            <a:r>
              <a:rPr lang="ru-RU" sz="1800" dirty="0">
                <a:latin typeface="Century Gothic" panose="020B0502020202020204" pitchFamily="34" charset="0"/>
              </a:rPr>
              <a:t> не спам письма и 10 спам письма</a:t>
            </a:r>
            <a:r>
              <a:rPr lang="en-US" sz="1800" dirty="0">
                <a:latin typeface="Century Gothic" panose="020B0502020202020204" pitchFamily="34" charset="0"/>
              </a:rPr>
              <a:t>.</a:t>
            </a:r>
            <a:endParaRPr lang="ru-RU" sz="1800" dirty="0">
              <a:latin typeface="Century Gothic" panose="020B0502020202020204" pitchFamily="34" charset="0"/>
            </a:endParaRPr>
          </a:p>
        </p:txBody>
      </p:sp>
      <p:sp>
        <p:nvSpPr>
          <p:cNvPr id="12" name="Заголовок 3">
            <a:extLst>
              <a:ext uri="{FF2B5EF4-FFF2-40B4-BE49-F238E27FC236}">
                <a16:creationId xmlns:a16="http://schemas.microsoft.com/office/drawing/2014/main" xmlns="" id="{A3A7BDE5-64F4-9446-BFD8-FD79D2F54463}"/>
              </a:ext>
            </a:extLst>
          </p:cNvPr>
          <p:cNvSpPr txBox="1">
            <a:spLocks/>
          </p:cNvSpPr>
          <p:nvPr/>
        </p:nvSpPr>
        <p:spPr>
          <a:xfrm>
            <a:off x="782352" y="4172080"/>
            <a:ext cx="4261136" cy="12408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ru-RU" sz="1800" dirty="0">
                <a:latin typeface="Century Gothic" panose="020B0502020202020204" pitchFamily="34" charset="0"/>
              </a:rPr>
              <a:t>Из 100 не спам классификатор 90 определил верно</a:t>
            </a:r>
            <a:r>
              <a:rPr lang="en-US" sz="1800" dirty="0">
                <a:latin typeface="Century Gothic" panose="020B0502020202020204" pitchFamily="34" charset="0"/>
              </a:rPr>
              <a:t>.</a:t>
            </a:r>
            <a:endParaRPr lang="ru-RU" sz="1800" dirty="0">
              <a:latin typeface="Century Gothic" panose="020B0502020202020204" pitchFamily="34" charset="0"/>
            </a:endParaRPr>
          </a:p>
          <a:p>
            <a:pPr algn="just"/>
            <a:r>
              <a:rPr lang="ru-RU" sz="1800" dirty="0">
                <a:latin typeface="Century Gothic" panose="020B0502020202020204" pitchFamily="34" charset="0"/>
              </a:rPr>
              <a:t>Из 10 спам классификатор 5 определил верно.</a:t>
            </a:r>
            <a:endParaRPr lang="ru-RU" sz="2000" dirty="0">
              <a:latin typeface="Century Gothic" panose="020B0502020202020204" pitchFamily="34" charset="0"/>
            </a:endParaRPr>
          </a:p>
        </p:txBody>
      </p:sp>
      <p:graphicFrame>
        <p:nvGraphicFramePr>
          <p:cNvPr id="13" name="Таблица 12">
            <a:extLst>
              <a:ext uri="{FF2B5EF4-FFF2-40B4-BE49-F238E27FC236}">
                <a16:creationId xmlns:a16="http://schemas.microsoft.com/office/drawing/2014/main" xmlns="" id="{1FF14105-C473-F246-9E60-CEF2FC2D6A3E}"/>
              </a:ext>
            </a:extLst>
          </p:cNvPr>
          <p:cNvGraphicFramePr>
            <a:graphicFrameLocks noGrp="1"/>
          </p:cNvGraphicFramePr>
          <p:nvPr>
            <p:extLst>
              <p:ext uri="{D42A27DB-BD31-4B8C-83A1-F6EECF244321}">
                <p14:modId xmlns:p14="http://schemas.microsoft.com/office/powerpoint/2010/main" val="1470725554"/>
              </p:ext>
            </p:extLst>
          </p:nvPr>
        </p:nvGraphicFramePr>
        <p:xfrm>
          <a:off x="5916515" y="2868300"/>
          <a:ext cx="5029185" cy="1112520"/>
        </p:xfrm>
        <a:graphic>
          <a:graphicData uri="http://schemas.openxmlformats.org/drawingml/2006/table">
            <a:tbl>
              <a:tblPr firstRow="1" bandRow="1">
                <a:tableStyleId>{7DF18680-E054-41AD-8BC1-D1AEF772440D}</a:tableStyleId>
              </a:tblPr>
              <a:tblGrid>
                <a:gridCol w="1905973">
                  <a:extLst>
                    <a:ext uri="{9D8B030D-6E8A-4147-A177-3AD203B41FA5}">
                      <a16:colId xmlns:a16="http://schemas.microsoft.com/office/drawing/2014/main" xmlns="" val="2261427172"/>
                    </a:ext>
                  </a:extLst>
                </a:gridCol>
                <a:gridCol w="1116280">
                  <a:extLst>
                    <a:ext uri="{9D8B030D-6E8A-4147-A177-3AD203B41FA5}">
                      <a16:colId xmlns:a16="http://schemas.microsoft.com/office/drawing/2014/main" xmlns="" val="36714474"/>
                    </a:ext>
                  </a:extLst>
                </a:gridCol>
                <a:gridCol w="2006932">
                  <a:extLst>
                    <a:ext uri="{9D8B030D-6E8A-4147-A177-3AD203B41FA5}">
                      <a16:colId xmlns:a16="http://schemas.microsoft.com/office/drawing/2014/main" xmlns="" val="3705875775"/>
                    </a:ext>
                  </a:extLst>
                </a:gridCol>
              </a:tblGrid>
              <a:tr h="370840">
                <a:tc>
                  <a:txBody>
                    <a:bodyPr/>
                    <a:lstStyle/>
                    <a:p>
                      <a:pPr algn="ctr"/>
                      <a:r>
                        <a:rPr lang="en-US" dirty="0"/>
                        <a:t>Actual\Prediction</a:t>
                      </a:r>
                      <a:endParaRPr lang="ru-RU" dirty="0"/>
                    </a:p>
                  </a:txBody>
                  <a:tcPr/>
                </a:tc>
                <a:tc>
                  <a:txBody>
                    <a:bodyPr/>
                    <a:lstStyle/>
                    <a:p>
                      <a:pPr algn="ctr"/>
                      <a:r>
                        <a:rPr lang="en-US" dirty="0"/>
                        <a:t>Positive</a:t>
                      </a:r>
                      <a:endParaRPr lang="ru-RU" dirty="0"/>
                    </a:p>
                  </a:txBody>
                  <a:tcPr/>
                </a:tc>
                <a:tc>
                  <a:txBody>
                    <a:bodyPr/>
                    <a:lstStyle/>
                    <a:p>
                      <a:pPr algn="ctr"/>
                      <a:r>
                        <a:rPr lang="en-US" dirty="0"/>
                        <a:t>Negative</a:t>
                      </a:r>
                      <a:endParaRPr lang="ru-RU" dirty="0"/>
                    </a:p>
                  </a:txBody>
                  <a:tcPr/>
                </a:tc>
                <a:extLst>
                  <a:ext uri="{0D108BD9-81ED-4DB2-BD59-A6C34878D82A}">
                    <a16:rowId xmlns:a16="http://schemas.microsoft.com/office/drawing/2014/main" xmlns="" val="1040305315"/>
                  </a:ext>
                </a:extLst>
              </a:tr>
              <a:tr h="370840">
                <a:tc>
                  <a:txBody>
                    <a:bodyPr/>
                    <a:lstStyle/>
                    <a:p>
                      <a:pPr algn="ctr"/>
                      <a:r>
                        <a:rPr lang="en-US" dirty="0"/>
                        <a:t>Positive</a:t>
                      </a:r>
                      <a:endParaRPr lang="ru-RU" dirty="0">
                        <a:solidFill>
                          <a:srgbClr val="002060"/>
                        </a:solidFill>
                      </a:endParaRPr>
                    </a:p>
                  </a:txBody>
                  <a:tcPr/>
                </a:tc>
                <a:tc>
                  <a:txBody>
                    <a:bodyPr/>
                    <a:lstStyle/>
                    <a:p>
                      <a:pPr algn="ctr"/>
                      <a:r>
                        <a:rPr lang="ru-RU" dirty="0"/>
                        <a:t>5</a:t>
                      </a:r>
                    </a:p>
                  </a:txBody>
                  <a:tcPr/>
                </a:tc>
                <a:tc>
                  <a:txBody>
                    <a:bodyPr/>
                    <a:lstStyle/>
                    <a:p>
                      <a:pPr algn="ctr"/>
                      <a:r>
                        <a:rPr lang="ru-RU" dirty="0"/>
                        <a:t>10</a:t>
                      </a:r>
                    </a:p>
                  </a:txBody>
                  <a:tcPr/>
                </a:tc>
                <a:extLst>
                  <a:ext uri="{0D108BD9-81ED-4DB2-BD59-A6C34878D82A}">
                    <a16:rowId xmlns:a16="http://schemas.microsoft.com/office/drawing/2014/main" xmlns="" val="1410635173"/>
                  </a:ext>
                </a:extLst>
              </a:tr>
              <a:tr h="370840">
                <a:tc>
                  <a:txBody>
                    <a:bodyPr/>
                    <a:lstStyle/>
                    <a:p>
                      <a:pPr algn="ctr"/>
                      <a:r>
                        <a:rPr lang="en-US" dirty="0"/>
                        <a:t>Negative</a:t>
                      </a:r>
                      <a:endParaRPr lang="ru-RU" dirty="0">
                        <a:solidFill>
                          <a:srgbClr val="002060"/>
                        </a:solidFill>
                      </a:endParaRPr>
                    </a:p>
                  </a:txBody>
                  <a:tcPr/>
                </a:tc>
                <a:tc>
                  <a:txBody>
                    <a:bodyPr/>
                    <a:lstStyle/>
                    <a:p>
                      <a:pPr algn="ctr"/>
                      <a:r>
                        <a:rPr lang="ru-RU" dirty="0"/>
                        <a:t>5</a:t>
                      </a:r>
                    </a:p>
                  </a:txBody>
                  <a:tcPr/>
                </a:tc>
                <a:tc>
                  <a:txBody>
                    <a:bodyPr/>
                    <a:lstStyle/>
                    <a:p>
                      <a:pPr algn="ctr"/>
                      <a:r>
                        <a:rPr lang="ru-RU" dirty="0"/>
                        <a:t>90</a:t>
                      </a:r>
                    </a:p>
                  </a:txBody>
                  <a:tcPr/>
                </a:tc>
                <a:extLst>
                  <a:ext uri="{0D108BD9-81ED-4DB2-BD59-A6C34878D82A}">
                    <a16:rowId xmlns:a16="http://schemas.microsoft.com/office/drawing/2014/main" xmlns="" val="1499304077"/>
                  </a:ext>
                </a:extLst>
              </a:tr>
            </a:tbl>
          </a:graphicData>
        </a:graphic>
      </p:graphicFrame>
      <p:sp>
        <p:nvSpPr>
          <p:cNvPr id="14" name="Заголовок 3">
            <a:extLst>
              <a:ext uri="{FF2B5EF4-FFF2-40B4-BE49-F238E27FC236}">
                <a16:creationId xmlns:a16="http://schemas.microsoft.com/office/drawing/2014/main" xmlns="" id="{15E25EB5-F463-B14B-BE25-5EAE8DDB6040}"/>
              </a:ext>
            </a:extLst>
          </p:cNvPr>
          <p:cNvSpPr txBox="1">
            <a:spLocks/>
          </p:cNvSpPr>
          <p:nvPr/>
        </p:nvSpPr>
        <p:spPr>
          <a:xfrm>
            <a:off x="6583078" y="2160999"/>
            <a:ext cx="3696061" cy="524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002060"/>
                </a:solidFill>
                <a:latin typeface="Century Gothic" panose="020B0502020202020204" pitchFamily="34" charset="0"/>
              </a:rPr>
              <a:t>Confusion matrix</a:t>
            </a:r>
            <a:endParaRPr lang="ru-RU" sz="2400" b="1" dirty="0">
              <a:solidFill>
                <a:srgbClr val="002060"/>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5" name="Прямоугольник 14">
                <a:extLst>
                  <a:ext uri="{FF2B5EF4-FFF2-40B4-BE49-F238E27FC236}">
                    <a16:creationId xmlns:a16="http://schemas.microsoft.com/office/drawing/2014/main" xmlns="" id="{21ECDDCD-8479-954E-8A59-DA0078A4FC12}"/>
                  </a:ext>
                </a:extLst>
              </p:cNvPr>
              <p:cNvSpPr/>
              <p:nvPr/>
            </p:nvSpPr>
            <p:spPr>
              <a:xfrm>
                <a:off x="5916515" y="4451503"/>
                <a:ext cx="4425955" cy="68198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𝑎</m:t>
                      </m:r>
                      <m:r>
                        <a:rPr lang="en-US" sz="2000" b="0" i="1" smtClean="0">
                          <a:latin typeface="Cambria Math" panose="02040503050406030204" pitchFamily="18" charset="0"/>
                        </a:rPr>
                        <m:t>𝑐𝑐𝑢𝑟𝑎𝑐𝑦</m:t>
                      </m:r>
                      <m:r>
                        <a:rPr lang="en-US" sz="2000" b="0" i="1" smtClean="0">
                          <a:latin typeface="Cambria Math" panose="02040503050406030204" pitchFamily="18" charset="0"/>
                        </a:rPr>
                        <m:t>= </m:t>
                      </m:r>
                      <m:f>
                        <m:fPr>
                          <m:ctrlPr>
                            <a:rPr lang="en-US" sz="2000" b="0" i="1" smtClean="0">
                              <a:latin typeface="Cambria Math"/>
                            </a:rPr>
                          </m:ctrlPr>
                        </m:fPr>
                        <m:num>
                          <m:r>
                            <a:rPr lang="ru-RU" sz="2000" b="0" i="1" smtClean="0">
                              <a:latin typeface="Cambria Math" panose="02040503050406030204" pitchFamily="18" charset="0"/>
                            </a:rPr>
                            <m:t>5</m:t>
                          </m:r>
                          <m:r>
                            <a:rPr lang="en-US" sz="2000" b="0" i="1" smtClean="0">
                              <a:latin typeface="Cambria Math" panose="02040503050406030204" pitchFamily="18" charset="0"/>
                            </a:rPr>
                            <m:t>+</m:t>
                          </m:r>
                          <m:r>
                            <a:rPr lang="ru-RU" sz="2000" b="0" i="1" smtClean="0">
                              <a:latin typeface="Cambria Math" panose="02040503050406030204" pitchFamily="18" charset="0"/>
                            </a:rPr>
                            <m:t>90</m:t>
                          </m:r>
                        </m:num>
                        <m:den>
                          <m:r>
                            <a:rPr lang="ru-RU" sz="2000" b="0" i="1" smtClean="0">
                              <a:latin typeface="Cambria Math" panose="02040503050406030204" pitchFamily="18" charset="0"/>
                            </a:rPr>
                            <m:t>90</m:t>
                          </m:r>
                          <m:r>
                            <a:rPr lang="en-US" sz="2000" b="0" i="1" smtClean="0">
                              <a:latin typeface="Cambria Math" panose="02040503050406030204" pitchFamily="18" charset="0"/>
                            </a:rPr>
                            <m:t>+</m:t>
                          </m:r>
                          <m:r>
                            <a:rPr lang="ru-RU" sz="2000" b="0" i="1" smtClean="0">
                              <a:latin typeface="Cambria Math" panose="02040503050406030204" pitchFamily="18" charset="0"/>
                            </a:rPr>
                            <m:t>10</m:t>
                          </m:r>
                          <m:r>
                            <a:rPr lang="en-US" sz="2000" b="0" i="1" smtClean="0">
                              <a:latin typeface="Cambria Math" panose="02040503050406030204" pitchFamily="18" charset="0"/>
                            </a:rPr>
                            <m:t>+</m:t>
                          </m:r>
                          <m:r>
                            <a:rPr lang="ru-RU" sz="2000" b="0" i="1" smtClean="0">
                              <a:latin typeface="Cambria Math" panose="02040503050406030204" pitchFamily="18" charset="0"/>
                            </a:rPr>
                            <m:t>5</m:t>
                          </m:r>
                          <m:r>
                            <a:rPr lang="en-US" sz="2000" b="0" i="1" smtClean="0">
                              <a:latin typeface="Cambria Math" panose="02040503050406030204" pitchFamily="18" charset="0"/>
                            </a:rPr>
                            <m:t>+</m:t>
                          </m:r>
                          <m:r>
                            <a:rPr lang="ru-RU" sz="2000" b="0" i="1" smtClean="0">
                              <a:latin typeface="Cambria Math" panose="02040503050406030204" pitchFamily="18" charset="0"/>
                            </a:rPr>
                            <m:t>5</m:t>
                          </m:r>
                        </m:den>
                      </m:f>
                      <m:r>
                        <a:rPr lang="en-US" sz="2000" b="0" i="1" smtClean="0">
                          <a:latin typeface="Cambria Math" panose="02040503050406030204" pitchFamily="18" charset="0"/>
                        </a:rPr>
                        <m:t>=0.</m:t>
                      </m:r>
                      <m:r>
                        <a:rPr lang="ru-RU" sz="2000" b="0" i="1" smtClean="0">
                          <a:latin typeface="Cambria Math" panose="02040503050406030204" pitchFamily="18" charset="0"/>
                        </a:rPr>
                        <m:t>864</m:t>
                      </m:r>
                    </m:oMath>
                  </m:oMathPara>
                </a14:m>
                <a:endParaRPr lang="ru-RU" sz="2000" dirty="0"/>
              </a:p>
            </p:txBody>
          </p:sp>
        </mc:Choice>
        <mc:Fallback>
          <p:sp>
            <p:nvSpPr>
              <p:cNvPr id="15" name="Прямоугольник 14">
                <a:extLst>
                  <a:ext uri="{FF2B5EF4-FFF2-40B4-BE49-F238E27FC236}">
                    <a16:creationId xmlns:a16="http://schemas.microsoft.com/office/drawing/2014/main" xmlns:a14="http://schemas.microsoft.com/office/drawing/2010/main" xmlns="" id="{21ECDDCD-8479-954E-8A59-DA0078A4FC12}"/>
                  </a:ext>
                </a:extLst>
              </p:cNvPr>
              <p:cNvSpPr>
                <a:spLocks noRot="1" noChangeAspect="1" noMove="1" noResize="1" noEditPoints="1" noAdjustHandles="1" noChangeArrowheads="1" noChangeShapeType="1" noTextEdit="1"/>
              </p:cNvSpPr>
              <p:nvPr/>
            </p:nvSpPr>
            <p:spPr>
              <a:xfrm>
                <a:off x="5916515" y="4451503"/>
                <a:ext cx="4425955" cy="681982"/>
              </a:xfrm>
              <a:prstGeom prst="rect">
                <a:avLst/>
              </a:prstGeom>
              <a:blipFill rotWithShape="1">
                <a:blip r:embed="rId3"/>
                <a:stretch>
                  <a:fillRect/>
                </a:stretch>
              </a:blipFill>
            </p:spPr>
            <p:txBody>
              <a:bodyPr/>
              <a:lstStyle/>
              <a:p>
                <a:r>
                  <a:rPr lang="ru-RU">
                    <a:noFill/>
                  </a:rPr>
                  <a:t> </a:t>
                </a:r>
              </a:p>
            </p:txBody>
          </p:sp>
        </mc:Fallback>
      </mc:AlternateContent>
      <p:sp>
        <p:nvSpPr>
          <p:cNvPr id="16" name="Заголовок 3">
            <a:extLst>
              <a:ext uri="{FF2B5EF4-FFF2-40B4-BE49-F238E27FC236}">
                <a16:creationId xmlns:a16="http://schemas.microsoft.com/office/drawing/2014/main" xmlns="" id="{753C62D4-0CD3-EC40-9246-5708EF4485F2}"/>
              </a:ext>
            </a:extLst>
          </p:cNvPr>
          <p:cNvSpPr txBox="1">
            <a:spLocks/>
          </p:cNvSpPr>
          <p:nvPr/>
        </p:nvSpPr>
        <p:spPr>
          <a:xfrm>
            <a:off x="782352" y="5750076"/>
            <a:ext cx="2860886" cy="5397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ru-RU" sz="1800" dirty="0">
                <a:latin typeface="Century Gothic" panose="020B0502020202020204" pitchFamily="34" charset="0"/>
              </a:rPr>
              <a:t>Без классификатора:</a:t>
            </a:r>
            <a:endParaRPr lang="ru-RU" sz="2000"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7" name="Прямоугольник 16">
                <a:extLst>
                  <a:ext uri="{FF2B5EF4-FFF2-40B4-BE49-F238E27FC236}">
                    <a16:creationId xmlns:a16="http://schemas.microsoft.com/office/drawing/2014/main" xmlns="" id="{6AD97F88-56D5-3E40-974B-4C8BC57F940D}"/>
                  </a:ext>
                </a:extLst>
              </p:cNvPr>
              <p:cNvSpPr/>
              <p:nvPr/>
            </p:nvSpPr>
            <p:spPr>
              <a:xfrm>
                <a:off x="3940722" y="5750076"/>
                <a:ext cx="3078856" cy="67056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𝑎</m:t>
                      </m:r>
                      <m:r>
                        <a:rPr lang="en-US" sz="2000" b="0" i="1" smtClean="0">
                          <a:latin typeface="Cambria Math" panose="02040503050406030204" pitchFamily="18" charset="0"/>
                        </a:rPr>
                        <m:t>𝑐𝑐𝑢𝑟𝑎𝑐𝑦</m:t>
                      </m:r>
                      <m:r>
                        <a:rPr lang="en-US" sz="2000" b="0" i="1" smtClean="0">
                          <a:latin typeface="Cambria Math" panose="02040503050406030204" pitchFamily="18" charset="0"/>
                        </a:rPr>
                        <m:t>= </m:t>
                      </m:r>
                      <m:f>
                        <m:fPr>
                          <m:ctrlPr>
                            <a:rPr lang="en-US" sz="2000" b="0" i="1" smtClean="0">
                              <a:latin typeface="Cambria Math"/>
                            </a:rPr>
                          </m:ctrlPr>
                        </m:fPr>
                        <m:num>
                          <m:r>
                            <a:rPr lang="ru-RU" sz="2000" b="0" i="1" smtClean="0">
                              <a:latin typeface="Cambria Math" panose="02040503050406030204" pitchFamily="18" charset="0"/>
                            </a:rPr>
                            <m:t>100</m:t>
                          </m:r>
                        </m:num>
                        <m:den>
                          <m:r>
                            <a:rPr lang="ru-RU" sz="2000" b="0" i="1" smtClean="0">
                              <a:latin typeface="Cambria Math" panose="02040503050406030204" pitchFamily="18" charset="0"/>
                            </a:rPr>
                            <m:t>110</m:t>
                          </m:r>
                        </m:den>
                      </m:f>
                      <m:r>
                        <a:rPr lang="en-US" sz="2000" b="0" i="1" smtClean="0">
                          <a:latin typeface="Cambria Math" panose="02040503050406030204" pitchFamily="18" charset="0"/>
                        </a:rPr>
                        <m:t>=0.</m:t>
                      </m:r>
                      <m:r>
                        <a:rPr lang="ru-RU" sz="2000" b="0" i="1" smtClean="0">
                          <a:latin typeface="Cambria Math" panose="02040503050406030204" pitchFamily="18" charset="0"/>
                        </a:rPr>
                        <m:t>909</m:t>
                      </m:r>
                    </m:oMath>
                  </m:oMathPara>
                </a14:m>
                <a:endParaRPr lang="ru-RU" sz="2000" dirty="0"/>
              </a:p>
            </p:txBody>
          </p:sp>
        </mc:Choice>
        <mc:Fallback>
          <p:sp>
            <p:nvSpPr>
              <p:cNvPr id="17" name="Прямоугольник 16">
                <a:extLst>
                  <a:ext uri="{FF2B5EF4-FFF2-40B4-BE49-F238E27FC236}">
                    <a16:creationId xmlns:a16="http://schemas.microsoft.com/office/drawing/2014/main" xmlns:a14="http://schemas.microsoft.com/office/drawing/2010/main" xmlns="" id="{6AD97F88-56D5-3E40-974B-4C8BC57F940D}"/>
                  </a:ext>
                </a:extLst>
              </p:cNvPr>
              <p:cNvSpPr>
                <a:spLocks noRot="1" noChangeAspect="1" noMove="1" noResize="1" noEditPoints="1" noAdjustHandles="1" noChangeArrowheads="1" noChangeShapeType="1" noTextEdit="1"/>
              </p:cNvSpPr>
              <p:nvPr/>
            </p:nvSpPr>
            <p:spPr>
              <a:xfrm>
                <a:off x="3940722" y="5750076"/>
                <a:ext cx="3078856" cy="670568"/>
              </a:xfrm>
              <a:prstGeom prst="rect">
                <a:avLst/>
              </a:prstGeom>
              <a:blipFill rotWithShape="1">
                <a:blip r:embed="rId4"/>
                <a:stretch>
                  <a:fillRect/>
                </a:stretch>
              </a:blipFill>
            </p:spPr>
            <p:txBody>
              <a:bodyPr/>
              <a:lstStyle/>
              <a:p>
                <a:r>
                  <a:rPr lang="ru-RU">
                    <a:noFill/>
                  </a:rPr>
                  <a:t> </a:t>
                </a:r>
              </a:p>
            </p:txBody>
          </p:sp>
        </mc:Fallback>
      </mc:AlternateContent>
      <p:pic>
        <p:nvPicPr>
          <p:cNvPr id="18" name="Picture 2" descr="D:\Наташа\корел\сувалкина\презентация НЕЙРОНКИ\9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1161" y="1093174"/>
            <a:ext cx="5431316" cy="765013"/>
          </a:xfrm>
          <a:prstGeom prst="rect">
            <a:avLst/>
          </a:prstGeom>
          <a:noFill/>
          <a:extLst>
            <a:ext uri="{909E8E84-426E-40DD-AFC4-6F175D3DCCD1}">
              <a14:hiddenFill xmlns:a14="http://schemas.microsoft.com/office/drawing/2010/main">
                <a:solidFill>
                  <a:srgbClr val="FFFFFF"/>
                </a:solidFill>
              </a14:hiddenFill>
            </a:ext>
          </a:extLst>
        </p:spPr>
      </p:pic>
      <p:sp>
        <p:nvSpPr>
          <p:cNvPr id="19" name="Заголовок 3">
            <a:extLst>
              <a:ext uri="{FF2B5EF4-FFF2-40B4-BE49-F238E27FC236}">
                <a16:creationId xmlns:a16="http://schemas.microsoft.com/office/drawing/2014/main" xmlns="" id="{9055FCEB-A8D1-254A-8120-8E711FF3D6B8}"/>
              </a:ext>
            </a:extLst>
          </p:cNvPr>
          <p:cNvSpPr txBox="1">
            <a:spLocks/>
          </p:cNvSpPr>
          <p:nvPr/>
        </p:nvSpPr>
        <p:spPr>
          <a:xfrm>
            <a:off x="725277" y="134207"/>
            <a:ext cx="10741446" cy="947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b="1" dirty="0" smtClean="0">
                <a:solidFill>
                  <a:srgbClr val="00B0F0"/>
                </a:solidFill>
                <a:latin typeface="Century Gothic" panose="020B0502020202020204" pitchFamily="34" charset="0"/>
              </a:rPr>
              <a:t>МЕТРИКИ БИНАРНОЙ КЛАССИФИКАЦИИ </a:t>
            </a:r>
            <a:endParaRPr lang="ru-RU" sz="4000" b="1" dirty="0">
              <a:solidFill>
                <a:srgbClr val="00B0F0"/>
              </a:solidFill>
              <a:latin typeface="Century Gothic" panose="020B0502020202020204" pitchFamily="34" charset="0"/>
            </a:endParaRPr>
          </a:p>
        </p:txBody>
      </p:sp>
      <p:sp>
        <p:nvSpPr>
          <p:cNvPr id="20" name="Прямоугольник 19"/>
          <p:cNvSpPr/>
          <p:nvPr/>
        </p:nvSpPr>
        <p:spPr>
          <a:xfrm>
            <a:off x="4891985" y="1145754"/>
            <a:ext cx="2408030" cy="646331"/>
          </a:xfrm>
          <a:prstGeom prst="rect">
            <a:avLst/>
          </a:prstGeom>
        </p:spPr>
        <p:txBody>
          <a:bodyPr wrap="none">
            <a:spAutoFit/>
          </a:bodyPr>
          <a:lstStyle/>
          <a:p>
            <a:pPr algn="ctr"/>
            <a:r>
              <a:rPr lang="en-US" sz="3600" b="1" dirty="0">
                <a:solidFill>
                  <a:schemeClr val="bg1"/>
                </a:solidFill>
                <a:latin typeface="Century Gothic" panose="020B0502020202020204" pitchFamily="34" charset="0"/>
              </a:rPr>
              <a:t>Accuracy</a:t>
            </a:r>
          </a:p>
        </p:txBody>
      </p:sp>
    </p:spTree>
    <p:extLst>
      <p:ext uri="{BB962C8B-B14F-4D97-AF65-F5344CB8AC3E}">
        <p14:creationId xmlns:p14="http://schemas.microsoft.com/office/powerpoint/2010/main" val="207083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xmlns="" id="{45F1E5C9-1FFE-AF4A-BA0E-BEC0BD9EF13C}"/>
              </a:ext>
            </a:extLst>
          </p:cNvPr>
          <p:cNvPicPr>
            <a:picLocks noChangeAspect="1"/>
          </p:cNvPicPr>
          <p:nvPr/>
        </p:nvPicPr>
        <p:blipFill>
          <a:blip r:embed="rId2"/>
          <a:stretch>
            <a:fillRect/>
          </a:stretch>
        </p:blipFill>
        <p:spPr>
          <a:xfrm>
            <a:off x="517793" y="2882901"/>
            <a:ext cx="5868939" cy="3337960"/>
          </a:xfrm>
          <a:prstGeom prst="rect">
            <a:avLst/>
          </a:prstGeom>
        </p:spPr>
      </p:pic>
      <p:pic>
        <p:nvPicPr>
          <p:cNvPr id="7" name="Picture 2" descr="D:\Наташа\корел\2018\сувалкина\сэндпульс\элементы\кисть1.png"/>
          <p:cNvPicPr>
            <a:picLocks noChangeAspect="1" noChangeArrowheads="1"/>
          </p:cNvPicPr>
          <p:nvPr/>
        </p:nvPicPr>
        <p:blipFill rotWithShape="1">
          <a:blip r:embed="rId3">
            <a:extLst>
              <a:ext uri="{28A0092B-C50C-407E-A947-70E740481C1C}">
                <a14:useLocalDpi xmlns:a14="http://schemas.microsoft.com/office/drawing/2010/main" val="0"/>
              </a:ext>
            </a:extLst>
          </a:blip>
          <a:srcRect l="7710" t="13866" r="9067"/>
          <a:stretch/>
        </p:blipFill>
        <p:spPr bwMode="auto">
          <a:xfrm rot="5400000">
            <a:off x="5364949" y="8911"/>
            <a:ext cx="6857998" cy="6840181"/>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3">
            <a:extLst>
              <a:ext uri="{FF2B5EF4-FFF2-40B4-BE49-F238E27FC236}">
                <a16:creationId xmlns:a16="http://schemas.microsoft.com/office/drawing/2014/main" xmlns="" id="{9055FCEB-A8D1-254A-8120-8E711FF3D6B8}"/>
              </a:ext>
            </a:extLst>
          </p:cNvPr>
          <p:cNvSpPr txBox="1">
            <a:spLocks/>
          </p:cNvSpPr>
          <p:nvPr/>
        </p:nvSpPr>
        <p:spPr>
          <a:xfrm>
            <a:off x="495759" y="638478"/>
            <a:ext cx="6613602" cy="124082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ru-RU" sz="4400" b="1" dirty="0" smtClean="0">
                <a:solidFill>
                  <a:srgbClr val="002060"/>
                </a:solidFill>
                <a:latin typeface="Century Gothic" panose="020B0502020202020204" pitchFamily="34" charset="0"/>
              </a:rPr>
              <a:t>МЕТРИКИ БИНАРНОЙ КЛАССИФИКАЦИИ</a:t>
            </a:r>
            <a:endParaRPr lang="ru-RU" sz="4400" b="1" dirty="0">
              <a:solidFill>
                <a:srgbClr val="002060"/>
              </a:solidFill>
              <a:latin typeface="Century Gothic" panose="020B0502020202020204" pitchFamily="34" charset="0"/>
            </a:endParaRPr>
          </a:p>
        </p:txBody>
      </p:sp>
      <p:sp>
        <p:nvSpPr>
          <p:cNvPr id="10" name="Прямоугольник 9"/>
          <p:cNvSpPr/>
          <p:nvPr/>
        </p:nvSpPr>
        <p:spPr>
          <a:xfrm>
            <a:off x="517793" y="1874726"/>
            <a:ext cx="3911648" cy="584775"/>
          </a:xfrm>
          <a:prstGeom prst="rect">
            <a:avLst/>
          </a:prstGeom>
        </p:spPr>
        <p:txBody>
          <a:bodyPr wrap="none">
            <a:spAutoFit/>
          </a:bodyPr>
          <a:lstStyle/>
          <a:p>
            <a:r>
              <a:rPr lang="en-US" sz="3200" b="1" dirty="0">
                <a:solidFill>
                  <a:srgbClr val="00B0F0"/>
                </a:solidFill>
                <a:latin typeface="Century Gothic" panose="020B0502020202020204" pitchFamily="34" charset="0"/>
              </a:rPr>
              <a:t>Precision/Recall/f1</a:t>
            </a:r>
            <a:endParaRPr lang="ru-RU" sz="3200" b="1" dirty="0">
              <a:solidFill>
                <a:srgbClr val="00B0F0"/>
              </a:solidFill>
            </a:endParaRPr>
          </a:p>
        </p:txBody>
      </p:sp>
      <p:pic>
        <p:nvPicPr>
          <p:cNvPr id="3" name="Рисунок 2">
            <a:extLst>
              <a:ext uri="{FF2B5EF4-FFF2-40B4-BE49-F238E27FC236}">
                <a16:creationId xmlns:a16="http://schemas.microsoft.com/office/drawing/2014/main" xmlns="" id="{31C62BA1-1561-504E-890D-AEB379712B3E}"/>
              </a:ext>
            </a:extLst>
          </p:cNvPr>
          <p:cNvPicPr>
            <a:picLocks noChangeAspect="1"/>
          </p:cNvPicPr>
          <p:nvPr/>
        </p:nvPicPr>
        <p:blipFill>
          <a:blip r:embed="rId4"/>
          <a:stretch>
            <a:fillRect/>
          </a:stretch>
        </p:blipFill>
        <p:spPr>
          <a:xfrm>
            <a:off x="7594974" y="3022662"/>
            <a:ext cx="3932425" cy="845471"/>
          </a:xfrm>
          <a:prstGeom prst="rect">
            <a:avLst/>
          </a:prstGeom>
        </p:spPr>
      </p:pic>
      <p:pic>
        <p:nvPicPr>
          <p:cNvPr id="6" name="Рисунок 5">
            <a:extLst>
              <a:ext uri="{FF2B5EF4-FFF2-40B4-BE49-F238E27FC236}">
                <a16:creationId xmlns:a16="http://schemas.microsoft.com/office/drawing/2014/main" xmlns="" id="{48750051-ABA5-F343-923D-20A5FA58EB2C}"/>
              </a:ext>
            </a:extLst>
          </p:cNvPr>
          <p:cNvPicPr>
            <a:picLocks noChangeAspect="1"/>
          </p:cNvPicPr>
          <p:nvPr/>
        </p:nvPicPr>
        <p:blipFill>
          <a:blip r:embed="rId5"/>
          <a:stretch>
            <a:fillRect/>
          </a:stretch>
        </p:blipFill>
        <p:spPr>
          <a:xfrm>
            <a:off x="7610622" y="1246447"/>
            <a:ext cx="3610457" cy="920666"/>
          </a:xfrm>
          <a:prstGeom prst="rect">
            <a:avLst/>
          </a:prstGeom>
        </p:spPr>
      </p:pic>
      <p:pic>
        <p:nvPicPr>
          <p:cNvPr id="8" name="Рисунок 7">
            <a:extLst>
              <a:ext uri="{FF2B5EF4-FFF2-40B4-BE49-F238E27FC236}">
                <a16:creationId xmlns:a16="http://schemas.microsoft.com/office/drawing/2014/main" xmlns="" id="{09DDD128-2984-A144-AF32-68428F16ED1F}"/>
              </a:ext>
            </a:extLst>
          </p:cNvPr>
          <p:cNvPicPr>
            <a:picLocks noChangeAspect="1"/>
          </p:cNvPicPr>
          <p:nvPr/>
        </p:nvPicPr>
        <p:blipFill>
          <a:blip r:embed="rId6"/>
          <a:stretch>
            <a:fillRect/>
          </a:stretch>
        </p:blipFill>
        <p:spPr>
          <a:xfrm>
            <a:off x="7623110" y="5000700"/>
            <a:ext cx="3932425" cy="747161"/>
          </a:xfrm>
          <a:prstGeom prst="rect">
            <a:avLst/>
          </a:prstGeom>
        </p:spPr>
      </p:pic>
    </p:spTree>
    <p:extLst>
      <p:ext uri="{BB962C8B-B14F-4D97-AF65-F5344CB8AC3E}">
        <p14:creationId xmlns:p14="http://schemas.microsoft.com/office/powerpoint/2010/main" val="337461312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3353</TotalTime>
  <Words>1936</Words>
  <Application>Microsoft Office PowerPoint</Application>
  <PresentationFormat>Произвольный</PresentationFormat>
  <Paragraphs>303</Paragraphs>
  <Slides>21</Slides>
  <Notes>11</Notes>
  <HiddenSlides>0</HiddenSlides>
  <MMClips>0</MMClips>
  <ScaleCrop>false</ScaleCrop>
  <HeadingPairs>
    <vt:vector size="4" baseType="variant">
      <vt:variant>
        <vt:lpstr>Тема</vt:lpstr>
      </vt:variant>
      <vt:variant>
        <vt:i4>1</vt:i4>
      </vt:variant>
      <vt:variant>
        <vt:lpstr>Заголовки слайдов</vt:lpstr>
      </vt:variant>
      <vt:variant>
        <vt:i4>21</vt:i4>
      </vt:variant>
    </vt:vector>
  </HeadingPairs>
  <TitlesOfParts>
    <vt:vector size="22" baseType="lpstr">
      <vt:lpstr>Тема Office</vt:lpstr>
      <vt:lpstr>Презентация PowerPoint</vt:lpstr>
      <vt:lpstr>ПРИЗНАКИ (features):  КАТЕГОРИАЛЬНЫЕ  марка авто, цвет глаз,  пол и т.д.;  ЧИСЛОВЫЕ  возраст, зп,  курс валют и т.д.</vt:lpstr>
      <vt:lpstr>КАТЕГОРИАЛЬНЫЕ ПРИЗНАКИ</vt:lpstr>
      <vt:lpstr>Презентация PowerPoint</vt:lpstr>
      <vt:lpstr>МЕТРИКИ БИНАРНОЙ КЛАССИФИКАЦИИ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КЛАССИФИКАТОР БАЙЕСА</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Дмитрий Ермолов</dc:creator>
  <cp:lastModifiedBy>Pentagon</cp:lastModifiedBy>
  <cp:revision>63</cp:revision>
  <dcterms:created xsi:type="dcterms:W3CDTF">2019-06-19T06:44:52Z</dcterms:created>
  <dcterms:modified xsi:type="dcterms:W3CDTF">2019-08-12T20:49:36Z</dcterms:modified>
</cp:coreProperties>
</file>